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E794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594" y="5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0358438" y="0"/>
            <a:ext cx="7924800" cy="5159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973BE3-C340-4E4C-AA24-A1587EFB1A1E}" type="datetimeFigureOut">
              <a:rPr lang="en-GB" smtClean="0"/>
              <a:t>27/05/2022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057900" y="1285875"/>
            <a:ext cx="6172200" cy="3471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828800" y="4951413"/>
            <a:ext cx="14630400" cy="40497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0358438" y="9771063"/>
            <a:ext cx="7924800" cy="5159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BBDD81-1CC2-45D0-BE35-A973C62C09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7332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DD81-1CC2-45D0-BE35-A973C62C0988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6952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 err="1"/>
              <a:t>Recall</a:t>
            </a:r>
            <a:r>
              <a:rPr lang="es-ES" dirty="0"/>
              <a:t>-&gt;</a:t>
            </a:r>
            <a:r>
              <a:rPr lang="es-ES" dirty="0" err="1"/>
              <a:t>discrimination</a:t>
            </a:r>
            <a:r>
              <a:rPr lang="es-ES" dirty="0"/>
              <a:t> </a:t>
            </a:r>
            <a:r>
              <a:rPr lang="es-ES" dirty="0" err="1"/>
              <a:t>capacity</a:t>
            </a: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DD81-1CC2-45D0-BE35-A973C62C098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2740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DD81-1CC2-45D0-BE35-A973C62C098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007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Descriptive note: has </a:t>
            </a:r>
            <a:r>
              <a:rPr lang="es-ES" dirty="0" err="1"/>
              <a:t>high</a:t>
            </a:r>
            <a:r>
              <a:rPr lang="es-ES" dirty="0"/>
              <a:t> </a:t>
            </a:r>
            <a:r>
              <a:rPr lang="es-ES" dirty="0" err="1"/>
              <a:t>speechiness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DD81-1CC2-45D0-BE35-A973C62C098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802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dirty="0" err="1">
                <a:solidFill>
                  <a:schemeClr val="bg1"/>
                </a:solidFill>
              </a:rPr>
              <a:t>Bands</a:t>
            </a:r>
            <a:r>
              <a:rPr lang="es-ES" sz="1200" dirty="0">
                <a:solidFill>
                  <a:schemeClr val="bg1"/>
                </a:solidFill>
              </a:rPr>
              <a:t> and </a:t>
            </a:r>
            <a:r>
              <a:rPr lang="es-ES" sz="1200" dirty="0" err="1">
                <a:solidFill>
                  <a:schemeClr val="bg1"/>
                </a:solidFill>
              </a:rPr>
              <a:t>Independent</a:t>
            </a:r>
            <a:r>
              <a:rPr lang="es-ES" sz="1200" dirty="0">
                <a:solidFill>
                  <a:schemeClr val="bg1"/>
                </a:solidFill>
              </a:rPr>
              <a:t> </a:t>
            </a:r>
            <a:r>
              <a:rPr lang="es-ES" sz="1200" dirty="0" err="1">
                <a:solidFill>
                  <a:schemeClr val="bg1"/>
                </a:solidFill>
              </a:rPr>
              <a:t>artists</a:t>
            </a:r>
            <a:r>
              <a:rPr lang="es-ES" sz="1200" dirty="0">
                <a:solidFill>
                  <a:schemeClr val="bg1"/>
                </a:solidFill>
              </a:rPr>
              <a:t>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s-ES" sz="1200" dirty="0" err="1">
                <a:solidFill>
                  <a:schemeClr val="bg1"/>
                </a:solidFill>
              </a:rPr>
              <a:t>that</a:t>
            </a:r>
            <a:r>
              <a:rPr lang="es-ES" sz="1200" dirty="0">
                <a:solidFill>
                  <a:schemeClr val="bg1"/>
                </a:solidFill>
              </a:rPr>
              <a:t> </a:t>
            </a:r>
            <a:r>
              <a:rPr lang="es-ES" sz="1200" dirty="0" err="1">
                <a:solidFill>
                  <a:schemeClr val="bg1"/>
                </a:solidFill>
              </a:rPr>
              <a:t>cover</a:t>
            </a:r>
            <a:r>
              <a:rPr lang="es-ES" sz="1200" dirty="0">
                <a:solidFill>
                  <a:schemeClr val="bg1"/>
                </a:solidFill>
              </a:rPr>
              <a:t> </a:t>
            </a:r>
            <a:r>
              <a:rPr lang="es-ES" sz="1200" dirty="0" err="1">
                <a:solidFill>
                  <a:schemeClr val="bg1"/>
                </a:solidFill>
              </a:rPr>
              <a:t>different</a:t>
            </a:r>
            <a:r>
              <a:rPr lang="es-ES" sz="1200" dirty="0">
                <a:solidFill>
                  <a:schemeClr val="bg1"/>
                </a:solidFill>
              </a:rPr>
              <a:t> </a:t>
            </a:r>
            <a:r>
              <a:rPr lang="es-ES" sz="1200" dirty="0" err="1">
                <a:solidFill>
                  <a:schemeClr val="bg1"/>
                </a:solidFill>
              </a:rPr>
              <a:t>genres</a:t>
            </a:r>
            <a:r>
              <a:rPr lang="es-ES" sz="1200" dirty="0">
                <a:solidFill>
                  <a:schemeClr val="bg1"/>
                </a:solidFill>
              </a:rPr>
              <a:t> and </a:t>
            </a:r>
            <a:r>
              <a:rPr lang="es-ES" sz="1200" dirty="0" err="1">
                <a:solidFill>
                  <a:schemeClr val="bg1"/>
                </a:solidFill>
              </a:rPr>
              <a:t>see</a:t>
            </a:r>
            <a:r>
              <a:rPr lang="es-ES" sz="1200" dirty="0">
                <a:solidFill>
                  <a:schemeClr val="bg1"/>
                </a:solidFill>
              </a:rPr>
              <a:t> </a:t>
            </a:r>
            <a:r>
              <a:rPr lang="es-ES" sz="1200" dirty="0" err="1">
                <a:solidFill>
                  <a:schemeClr val="bg1"/>
                </a:solidFill>
              </a:rPr>
              <a:t>their</a:t>
            </a:r>
            <a:r>
              <a:rPr lang="es-ES" sz="1200" dirty="0">
                <a:solidFill>
                  <a:schemeClr val="bg1"/>
                </a:solidFill>
              </a:rPr>
              <a:t> </a:t>
            </a:r>
            <a:r>
              <a:rPr lang="es-ES" sz="1200" dirty="0" err="1">
                <a:solidFill>
                  <a:schemeClr val="bg1"/>
                </a:solidFill>
              </a:rPr>
              <a:t>popularity</a:t>
            </a:r>
            <a:r>
              <a:rPr lang="es-ES" sz="1200" dirty="0">
                <a:solidFill>
                  <a:schemeClr val="bg1"/>
                </a:solidFill>
              </a:rPr>
              <a:t> </a:t>
            </a:r>
            <a:r>
              <a:rPr lang="es-ES" sz="1200" dirty="0" err="1">
                <a:solidFill>
                  <a:schemeClr val="bg1"/>
                </a:solidFill>
              </a:rPr>
              <a:t>levels</a:t>
            </a:r>
            <a:endParaRPr lang="es-ES" sz="1200" dirty="0">
              <a:solidFill>
                <a:schemeClr val="bg1"/>
              </a:solidFill>
            </a:endParaRP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BBDD81-1CC2-45D0-BE35-A973C62C098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431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B2529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bg 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338910" y="5624418"/>
            <a:ext cx="1266824" cy="1266824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786547" y="4058069"/>
            <a:ext cx="2371724" cy="13334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936389" y="922919"/>
            <a:ext cx="4415221" cy="17767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E6DBCA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E6DBCA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5/27/2022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400" b="0" i="0">
                <a:solidFill>
                  <a:srgbClr val="E6DBCA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5/27/2022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5/27/2022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1B252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890070" y="4707202"/>
            <a:ext cx="14507859" cy="8483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400" b="0" i="0">
                <a:solidFill>
                  <a:srgbClr val="E6DBCA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088289" y="4067985"/>
            <a:ext cx="14111420" cy="4543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5967626" cy="1028699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088289" y="4067985"/>
            <a:ext cx="12296775" cy="4543425"/>
          </a:xfrm>
          <a:prstGeom prst="rect">
            <a:avLst/>
          </a:prstGeom>
          <a:solidFill>
            <a:srgbClr val="FDD059"/>
          </a:solidFill>
        </p:spPr>
        <p:txBody>
          <a:bodyPr vert="horz" wrap="square" lIns="0" tIns="190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5"/>
              </a:spcBef>
            </a:pPr>
            <a:endParaRPr sz="5700">
              <a:latin typeface="Times New Roman"/>
              <a:cs typeface="Times New Roman"/>
            </a:endParaRPr>
          </a:p>
          <a:p>
            <a:pPr marL="708025" marR="3198495">
              <a:lnSpc>
                <a:spcPct val="127600"/>
              </a:lnSpc>
            </a:pPr>
            <a:r>
              <a:rPr sz="7150" spc="2295" dirty="0">
                <a:solidFill>
                  <a:srgbClr val="1B2529"/>
                </a:solidFill>
                <a:latin typeface="Microsoft Sans Serif"/>
                <a:cs typeface="Microsoft Sans Serif"/>
              </a:rPr>
              <a:t>SONG </a:t>
            </a:r>
            <a:r>
              <a:rPr sz="7150" spc="2300" dirty="0">
                <a:solidFill>
                  <a:srgbClr val="1B2529"/>
                </a:solidFill>
                <a:latin typeface="Microsoft Sans Serif"/>
                <a:cs typeface="Microsoft Sans Serif"/>
              </a:rPr>
              <a:t> </a:t>
            </a:r>
            <a:r>
              <a:rPr sz="7150" spc="1864" dirty="0">
                <a:solidFill>
                  <a:srgbClr val="1B2529"/>
                </a:solidFill>
                <a:latin typeface="Microsoft Sans Serif"/>
                <a:cs typeface="Microsoft Sans Serif"/>
              </a:rPr>
              <a:t>P</a:t>
            </a:r>
            <a:r>
              <a:rPr sz="7150" spc="2510" dirty="0">
                <a:solidFill>
                  <a:srgbClr val="1B2529"/>
                </a:solidFill>
                <a:latin typeface="Microsoft Sans Serif"/>
                <a:cs typeface="Microsoft Sans Serif"/>
              </a:rPr>
              <a:t>O</a:t>
            </a:r>
            <a:r>
              <a:rPr sz="7150" spc="1864" dirty="0">
                <a:solidFill>
                  <a:srgbClr val="1B2529"/>
                </a:solidFill>
                <a:latin typeface="Microsoft Sans Serif"/>
                <a:cs typeface="Microsoft Sans Serif"/>
              </a:rPr>
              <a:t>P</a:t>
            </a:r>
            <a:r>
              <a:rPr sz="7150" spc="2210" dirty="0">
                <a:solidFill>
                  <a:srgbClr val="1B2529"/>
                </a:solidFill>
                <a:latin typeface="Microsoft Sans Serif"/>
                <a:cs typeface="Microsoft Sans Serif"/>
              </a:rPr>
              <a:t>U</a:t>
            </a:r>
            <a:r>
              <a:rPr sz="7150" spc="2495" dirty="0">
                <a:solidFill>
                  <a:srgbClr val="1B2529"/>
                </a:solidFill>
                <a:latin typeface="Microsoft Sans Serif"/>
                <a:cs typeface="Microsoft Sans Serif"/>
              </a:rPr>
              <a:t>LA</a:t>
            </a:r>
            <a:r>
              <a:rPr sz="7150" spc="1850" dirty="0">
                <a:solidFill>
                  <a:srgbClr val="1B2529"/>
                </a:solidFill>
                <a:latin typeface="Microsoft Sans Serif"/>
                <a:cs typeface="Microsoft Sans Serif"/>
              </a:rPr>
              <a:t>R</a:t>
            </a:r>
            <a:r>
              <a:rPr sz="7150" spc="1350" dirty="0">
                <a:solidFill>
                  <a:srgbClr val="1B2529"/>
                </a:solidFill>
                <a:latin typeface="Microsoft Sans Serif"/>
                <a:cs typeface="Microsoft Sans Serif"/>
              </a:rPr>
              <a:t>I</a:t>
            </a:r>
            <a:r>
              <a:rPr sz="7150" spc="2145" dirty="0">
                <a:solidFill>
                  <a:srgbClr val="1B2529"/>
                </a:solidFill>
                <a:latin typeface="Microsoft Sans Serif"/>
                <a:cs typeface="Microsoft Sans Serif"/>
              </a:rPr>
              <a:t>T</a:t>
            </a:r>
            <a:r>
              <a:rPr sz="7150" spc="1860" dirty="0">
                <a:solidFill>
                  <a:srgbClr val="1B2529"/>
                </a:solidFill>
                <a:latin typeface="Microsoft Sans Serif"/>
                <a:cs typeface="Microsoft Sans Serif"/>
              </a:rPr>
              <a:t>Y</a:t>
            </a:r>
            <a:endParaRPr sz="715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2075589" y="1777264"/>
            <a:ext cx="2967990" cy="513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200" b="1" spc="70" dirty="0">
                <a:latin typeface="Tahoma"/>
                <a:cs typeface="Tahoma"/>
              </a:rPr>
              <a:t>MAY</a:t>
            </a:r>
            <a:r>
              <a:rPr sz="3200" b="1" spc="30" dirty="0">
                <a:latin typeface="Tahoma"/>
                <a:cs typeface="Tahoma"/>
              </a:rPr>
              <a:t> </a:t>
            </a:r>
            <a:r>
              <a:rPr sz="3200" b="1" spc="25" dirty="0">
                <a:latin typeface="Tahoma"/>
                <a:cs typeface="Tahoma"/>
              </a:rPr>
              <a:t>27,</a:t>
            </a:r>
            <a:r>
              <a:rPr sz="3200" b="1" spc="30" dirty="0">
                <a:latin typeface="Tahoma"/>
                <a:cs typeface="Tahoma"/>
              </a:rPr>
              <a:t> </a:t>
            </a:r>
            <a:r>
              <a:rPr sz="3200" b="1" spc="105" dirty="0">
                <a:latin typeface="Tahoma"/>
                <a:cs typeface="Tahoma"/>
              </a:rPr>
              <a:t>2022</a:t>
            </a:r>
            <a:endParaRPr sz="32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6876266" y="2422451"/>
            <a:ext cx="320601" cy="3872865"/>
          </a:xfrm>
          <a:prstGeom prst="rect">
            <a:avLst/>
          </a:prstGeom>
        </p:spPr>
        <p:txBody>
          <a:bodyPr vert="vert" wrap="square" lIns="0" tIns="0" rIns="0" bIns="0" rtlCol="0">
            <a:spAutoFit/>
          </a:bodyPr>
          <a:lstStyle/>
          <a:p>
            <a:pPr marL="12700">
              <a:lnSpc>
                <a:spcPts val="2515"/>
              </a:lnSpc>
              <a:tabLst>
                <a:tab pos="950594" algn="l"/>
                <a:tab pos="2082800" algn="l"/>
              </a:tabLst>
            </a:pPr>
            <a:r>
              <a:rPr sz="2450" dirty="0">
                <a:solidFill>
                  <a:srgbClr val="E6DBCA"/>
                </a:solidFill>
                <a:latin typeface="Microsoft Sans Serif"/>
                <a:cs typeface="Microsoft Sans Serif"/>
              </a:rPr>
              <a:t>	</a:t>
            </a:r>
            <a:r>
              <a:rPr sz="2450" spc="229" dirty="0">
                <a:solidFill>
                  <a:srgbClr val="E6DBCA"/>
                </a:solidFill>
                <a:latin typeface="Microsoft Sans Serif"/>
                <a:cs typeface="Microsoft Sans Serif"/>
              </a:rPr>
              <a:t>musi</a:t>
            </a:r>
            <a:r>
              <a:rPr sz="2450" dirty="0">
                <a:solidFill>
                  <a:srgbClr val="E6DBCA"/>
                </a:solidFill>
                <a:latin typeface="Microsoft Sans Serif"/>
                <a:cs typeface="Microsoft Sans Serif"/>
              </a:rPr>
              <a:t>c	</a:t>
            </a:r>
            <a:r>
              <a:rPr sz="2450" spc="229" dirty="0">
                <a:solidFill>
                  <a:srgbClr val="E6DBCA"/>
                </a:solidFill>
                <a:latin typeface="Microsoft Sans Serif"/>
                <a:cs typeface="Microsoft Sans Serif"/>
              </a:rPr>
              <a:t>popularit</a:t>
            </a:r>
            <a:r>
              <a:rPr sz="2450" dirty="0">
                <a:solidFill>
                  <a:srgbClr val="E6DBCA"/>
                </a:solidFill>
                <a:latin typeface="Microsoft Sans Serif"/>
                <a:cs typeface="Microsoft Sans Serif"/>
              </a:rPr>
              <a:t>y</a:t>
            </a:r>
            <a:endParaRPr sz="2450" dirty="0">
              <a:latin typeface="Microsoft Sans Serif"/>
              <a:cs typeface="Microsoft Sans Serif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0" y="536804"/>
            <a:ext cx="16732885" cy="9750425"/>
            <a:chOff x="0" y="536804"/>
            <a:chExt cx="16732885" cy="9750425"/>
          </a:xfrm>
        </p:grpSpPr>
        <p:sp>
          <p:nvSpPr>
            <p:cNvPr id="7" name="object 7"/>
            <p:cNvSpPr/>
            <p:nvPr/>
          </p:nvSpPr>
          <p:spPr>
            <a:xfrm>
              <a:off x="15195780" y="8997883"/>
              <a:ext cx="1537335" cy="1289685"/>
            </a:xfrm>
            <a:custGeom>
              <a:avLst/>
              <a:gdLst/>
              <a:ahLst/>
              <a:cxnLst/>
              <a:rect l="l" t="t" r="r" b="b"/>
              <a:pathLst>
                <a:path w="1537334" h="1289684">
                  <a:moveTo>
                    <a:pt x="412435" y="1289116"/>
                  </a:moveTo>
                  <a:lnTo>
                    <a:pt x="83175" y="1289116"/>
                  </a:lnTo>
                  <a:lnTo>
                    <a:pt x="603818" y="768431"/>
                  </a:lnTo>
                  <a:lnTo>
                    <a:pt x="34121" y="198734"/>
                  </a:lnTo>
                  <a:lnTo>
                    <a:pt x="8530" y="160231"/>
                  </a:lnTo>
                  <a:lnTo>
                    <a:pt x="0" y="116428"/>
                  </a:lnTo>
                  <a:lnTo>
                    <a:pt x="8530" y="72625"/>
                  </a:lnTo>
                  <a:lnTo>
                    <a:pt x="34121" y="34121"/>
                  </a:lnTo>
                  <a:lnTo>
                    <a:pt x="72605" y="8530"/>
                  </a:lnTo>
                  <a:lnTo>
                    <a:pt x="116410" y="0"/>
                  </a:lnTo>
                  <a:lnTo>
                    <a:pt x="160224" y="8530"/>
                  </a:lnTo>
                  <a:lnTo>
                    <a:pt x="198734" y="34121"/>
                  </a:lnTo>
                  <a:lnTo>
                    <a:pt x="768431" y="603818"/>
                  </a:lnTo>
                  <a:lnTo>
                    <a:pt x="1097671" y="603818"/>
                  </a:lnTo>
                  <a:lnTo>
                    <a:pt x="933044" y="768431"/>
                  </a:lnTo>
                  <a:lnTo>
                    <a:pt x="1097684" y="933044"/>
                  </a:lnTo>
                  <a:lnTo>
                    <a:pt x="768478" y="933044"/>
                  </a:lnTo>
                  <a:lnTo>
                    <a:pt x="412435" y="1289116"/>
                  </a:lnTo>
                  <a:close/>
                </a:path>
                <a:path w="1537334" h="1289684">
                  <a:moveTo>
                    <a:pt x="1097671" y="603818"/>
                  </a:moveTo>
                  <a:lnTo>
                    <a:pt x="768431" y="603818"/>
                  </a:lnTo>
                  <a:lnTo>
                    <a:pt x="1338174" y="34121"/>
                  </a:lnTo>
                  <a:lnTo>
                    <a:pt x="1376671" y="8530"/>
                  </a:lnTo>
                  <a:lnTo>
                    <a:pt x="1420463" y="0"/>
                  </a:lnTo>
                  <a:lnTo>
                    <a:pt x="1464264" y="8530"/>
                  </a:lnTo>
                  <a:lnTo>
                    <a:pt x="1502787" y="34121"/>
                  </a:lnTo>
                  <a:lnTo>
                    <a:pt x="1528352" y="72625"/>
                  </a:lnTo>
                  <a:lnTo>
                    <a:pt x="1536874" y="116428"/>
                  </a:lnTo>
                  <a:lnTo>
                    <a:pt x="1528352" y="160231"/>
                  </a:lnTo>
                  <a:lnTo>
                    <a:pt x="1502787" y="198734"/>
                  </a:lnTo>
                  <a:lnTo>
                    <a:pt x="1097671" y="603818"/>
                  </a:lnTo>
                  <a:close/>
                </a:path>
                <a:path w="1537334" h="1289684">
                  <a:moveTo>
                    <a:pt x="1453814" y="1289116"/>
                  </a:moveTo>
                  <a:lnTo>
                    <a:pt x="1124549" y="1289116"/>
                  </a:lnTo>
                  <a:lnTo>
                    <a:pt x="768478" y="933044"/>
                  </a:lnTo>
                  <a:lnTo>
                    <a:pt x="1097684" y="933044"/>
                  </a:lnTo>
                  <a:lnTo>
                    <a:pt x="1453814" y="1289116"/>
                  </a:lnTo>
                  <a:close/>
                </a:path>
              </a:pathLst>
            </a:custGeom>
            <a:solidFill>
              <a:srgbClr val="E6DB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536804"/>
              <a:ext cx="1120775" cy="2969260"/>
            </a:xfrm>
            <a:custGeom>
              <a:avLst/>
              <a:gdLst/>
              <a:ahLst/>
              <a:cxnLst/>
              <a:rect l="l" t="t" r="r" b="b"/>
              <a:pathLst>
                <a:path w="1120775" h="2969260">
                  <a:moveTo>
                    <a:pt x="1120767" y="1509695"/>
                  </a:moveTo>
                  <a:lnTo>
                    <a:pt x="1120021" y="1461788"/>
                  </a:lnTo>
                  <a:lnTo>
                    <a:pt x="1117797" y="1414237"/>
                  </a:lnTo>
                  <a:lnTo>
                    <a:pt x="1114117" y="1367080"/>
                  </a:lnTo>
                  <a:lnTo>
                    <a:pt x="1109004" y="1320339"/>
                  </a:lnTo>
                  <a:lnTo>
                    <a:pt x="1102480" y="1274037"/>
                  </a:lnTo>
                  <a:lnTo>
                    <a:pt x="1094566" y="1228196"/>
                  </a:lnTo>
                  <a:lnTo>
                    <a:pt x="1085275" y="1182797"/>
                  </a:lnTo>
                  <a:lnTo>
                    <a:pt x="1074659" y="1137985"/>
                  </a:lnTo>
                  <a:lnTo>
                    <a:pt x="1062709" y="1093659"/>
                  </a:lnTo>
                  <a:lnTo>
                    <a:pt x="1049459" y="1049882"/>
                  </a:lnTo>
                  <a:lnTo>
                    <a:pt x="1034931" y="1006677"/>
                  </a:lnTo>
                  <a:lnTo>
                    <a:pt x="1019145" y="964065"/>
                  </a:lnTo>
                  <a:lnTo>
                    <a:pt x="1002125" y="922068"/>
                  </a:lnTo>
                  <a:lnTo>
                    <a:pt x="983893" y="880710"/>
                  </a:lnTo>
                  <a:lnTo>
                    <a:pt x="964470" y="840010"/>
                  </a:lnTo>
                  <a:lnTo>
                    <a:pt x="943879" y="799993"/>
                  </a:lnTo>
                  <a:lnTo>
                    <a:pt x="922141" y="760680"/>
                  </a:lnTo>
                  <a:lnTo>
                    <a:pt x="899280" y="722093"/>
                  </a:lnTo>
                  <a:lnTo>
                    <a:pt x="875317" y="684254"/>
                  </a:lnTo>
                  <a:lnTo>
                    <a:pt x="850274" y="647185"/>
                  </a:lnTo>
                  <a:lnTo>
                    <a:pt x="824174" y="610909"/>
                  </a:lnTo>
                  <a:lnTo>
                    <a:pt x="797037" y="575448"/>
                  </a:lnTo>
                  <a:lnTo>
                    <a:pt x="768888" y="540823"/>
                  </a:lnTo>
                  <a:lnTo>
                    <a:pt x="739747" y="507056"/>
                  </a:lnTo>
                  <a:lnTo>
                    <a:pt x="709636" y="474171"/>
                  </a:lnTo>
                  <a:lnTo>
                    <a:pt x="678579" y="442188"/>
                  </a:lnTo>
                  <a:lnTo>
                    <a:pt x="646596" y="411131"/>
                  </a:lnTo>
                  <a:lnTo>
                    <a:pt x="613711" y="381020"/>
                  </a:lnTo>
                  <a:lnTo>
                    <a:pt x="579944" y="351879"/>
                  </a:lnTo>
                  <a:lnTo>
                    <a:pt x="545319" y="323729"/>
                  </a:lnTo>
                  <a:lnTo>
                    <a:pt x="509857" y="296593"/>
                  </a:lnTo>
                  <a:lnTo>
                    <a:pt x="473581" y="270493"/>
                  </a:lnTo>
                  <a:lnTo>
                    <a:pt x="436513" y="245450"/>
                  </a:lnTo>
                  <a:lnTo>
                    <a:pt x="398674" y="221487"/>
                  </a:lnTo>
                  <a:lnTo>
                    <a:pt x="360087" y="198625"/>
                  </a:lnTo>
                  <a:lnTo>
                    <a:pt x="320773" y="176888"/>
                  </a:lnTo>
                  <a:lnTo>
                    <a:pt x="280756" y="156297"/>
                  </a:lnTo>
                  <a:lnTo>
                    <a:pt x="240057" y="136874"/>
                  </a:lnTo>
                  <a:lnTo>
                    <a:pt x="198698" y="118642"/>
                  </a:lnTo>
                  <a:lnTo>
                    <a:pt x="156702" y="101622"/>
                  </a:lnTo>
                  <a:lnTo>
                    <a:pt x="114090" y="85836"/>
                  </a:lnTo>
                  <a:lnTo>
                    <a:pt x="70885" y="71307"/>
                  </a:lnTo>
                  <a:lnTo>
                    <a:pt x="27108" y="58057"/>
                  </a:lnTo>
                  <a:lnTo>
                    <a:pt x="0" y="50750"/>
                  </a:lnTo>
                  <a:lnTo>
                    <a:pt x="0" y="0"/>
                  </a:lnTo>
                  <a:lnTo>
                    <a:pt x="1120767" y="0"/>
                  </a:lnTo>
                  <a:lnTo>
                    <a:pt x="1120767" y="1509695"/>
                  </a:lnTo>
                  <a:close/>
                </a:path>
                <a:path w="1120775" h="2969260">
                  <a:moveTo>
                    <a:pt x="0" y="2437986"/>
                  </a:moveTo>
                  <a:lnTo>
                    <a:pt x="0" y="581438"/>
                  </a:lnTo>
                  <a:lnTo>
                    <a:pt x="23929" y="591559"/>
                  </a:lnTo>
                  <a:lnTo>
                    <a:pt x="65404" y="611398"/>
                  </a:lnTo>
                  <a:lnTo>
                    <a:pt x="105807" y="633048"/>
                  </a:lnTo>
                  <a:lnTo>
                    <a:pt x="145083" y="656457"/>
                  </a:lnTo>
                  <a:lnTo>
                    <a:pt x="183180" y="681572"/>
                  </a:lnTo>
                  <a:lnTo>
                    <a:pt x="220046" y="708341"/>
                  </a:lnTo>
                  <a:lnTo>
                    <a:pt x="255627" y="736710"/>
                  </a:lnTo>
                  <a:lnTo>
                    <a:pt x="289872" y="766628"/>
                  </a:lnTo>
                  <a:lnTo>
                    <a:pt x="322727" y="798040"/>
                  </a:lnTo>
                  <a:lnTo>
                    <a:pt x="354139" y="830895"/>
                  </a:lnTo>
                  <a:lnTo>
                    <a:pt x="384056" y="865139"/>
                  </a:lnTo>
                  <a:lnTo>
                    <a:pt x="412426" y="900721"/>
                  </a:lnTo>
                  <a:lnTo>
                    <a:pt x="439194" y="937587"/>
                  </a:lnTo>
                  <a:lnTo>
                    <a:pt x="464310" y="975684"/>
                  </a:lnTo>
                  <a:lnTo>
                    <a:pt x="487719" y="1014960"/>
                  </a:lnTo>
                  <a:lnTo>
                    <a:pt x="509369" y="1055362"/>
                  </a:lnTo>
                  <a:lnTo>
                    <a:pt x="529207" y="1096838"/>
                  </a:lnTo>
                  <a:lnTo>
                    <a:pt x="547182" y="1139334"/>
                  </a:lnTo>
                  <a:lnTo>
                    <a:pt x="563252" y="1182838"/>
                  </a:lnTo>
                  <a:lnTo>
                    <a:pt x="577326" y="1227176"/>
                  </a:lnTo>
                  <a:lnTo>
                    <a:pt x="589391" y="1272417"/>
                  </a:lnTo>
                  <a:lnTo>
                    <a:pt x="599380" y="1318468"/>
                  </a:lnTo>
                  <a:lnTo>
                    <a:pt x="607241" y="1365276"/>
                  </a:lnTo>
                  <a:lnTo>
                    <a:pt x="612922" y="1412787"/>
                  </a:lnTo>
                  <a:lnTo>
                    <a:pt x="616369" y="1460950"/>
                  </a:lnTo>
                  <a:lnTo>
                    <a:pt x="617529" y="1509729"/>
                  </a:lnTo>
                  <a:lnTo>
                    <a:pt x="616369" y="1558474"/>
                  </a:lnTo>
                  <a:lnTo>
                    <a:pt x="612922" y="1606637"/>
                  </a:lnTo>
                  <a:lnTo>
                    <a:pt x="607241" y="1654149"/>
                  </a:lnTo>
                  <a:lnTo>
                    <a:pt x="599380" y="1700956"/>
                  </a:lnTo>
                  <a:lnTo>
                    <a:pt x="589391" y="1747007"/>
                  </a:lnTo>
                  <a:lnTo>
                    <a:pt x="577326" y="1792248"/>
                  </a:lnTo>
                  <a:lnTo>
                    <a:pt x="563239" y="1836627"/>
                  </a:lnTo>
                  <a:lnTo>
                    <a:pt x="547182" y="1880091"/>
                  </a:lnTo>
                  <a:lnTo>
                    <a:pt x="529207" y="1922587"/>
                  </a:lnTo>
                  <a:lnTo>
                    <a:pt x="509369" y="1964062"/>
                  </a:lnTo>
                  <a:lnTo>
                    <a:pt x="487719" y="2004464"/>
                  </a:lnTo>
                  <a:lnTo>
                    <a:pt x="464310" y="2043740"/>
                  </a:lnTo>
                  <a:lnTo>
                    <a:pt x="439194" y="2081837"/>
                  </a:lnTo>
                  <a:lnTo>
                    <a:pt x="412426" y="2118703"/>
                  </a:lnTo>
                  <a:lnTo>
                    <a:pt x="384056" y="2154285"/>
                  </a:lnTo>
                  <a:lnTo>
                    <a:pt x="354139" y="2188529"/>
                  </a:lnTo>
                  <a:lnTo>
                    <a:pt x="322727" y="2221384"/>
                  </a:lnTo>
                  <a:lnTo>
                    <a:pt x="289872" y="2252797"/>
                  </a:lnTo>
                  <a:lnTo>
                    <a:pt x="255627" y="2282714"/>
                  </a:lnTo>
                  <a:lnTo>
                    <a:pt x="220046" y="2311083"/>
                  </a:lnTo>
                  <a:lnTo>
                    <a:pt x="183180" y="2337852"/>
                  </a:lnTo>
                  <a:lnTo>
                    <a:pt x="145083" y="2362967"/>
                  </a:lnTo>
                  <a:lnTo>
                    <a:pt x="105807" y="2386376"/>
                  </a:lnTo>
                  <a:lnTo>
                    <a:pt x="65404" y="2408026"/>
                  </a:lnTo>
                  <a:lnTo>
                    <a:pt x="23929" y="2427865"/>
                  </a:lnTo>
                  <a:lnTo>
                    <a:pt x="0" y="2437986"/>
                  </a:lnTo>
                  <a:close/>
                </a:path>
                <a:path w="1120775" h="2969260">
                  <a:moveTo>
                    <a:pt x="0" y="2968675"/>
                  </a:moveTo>
                  <a:lnTo>
                    <a:pt x="1120767" y="1509695"/>
                  </a:lnTo>
                  <a:lnTo>
                    <a:pt x="1120021" y="1557636"/>
                  </a:lnTo>
                  <a:lnTo>
                    <a:pt x="1117797" y="1605188"/>
                  </a:lnTo>
                  <a:lnTo>
                    <a:pt x="1114117" y="1652345"/>
                  </a:lnTo>
                  <a:lnTo>
                    <a:pt x="1109004" y="1699085"/>
                  </a:lnTo>
                  <a:lnTo>
                    <a:pt x="1102480" y="1745387"/>
                  </a:lnTo>
                  <a:lnTo>
                    <a:pt x="1094566" y="1791228"/>
                  </a:lnTo>
                  <a:lnTo>
                    <a:pt x="1085275" y="1836627"/>
                  </a:lnTo>
                  <a:lnTo>
                    <a:pt x="1074659" y="1881439"/>
                  </a:lnTo>
                  <a:lnTo>
                    <a:pt x="1062709" y="1925765"/>
                  </a:lnTo>
                  <a:lnTo>
                    <a:pt x="1049459" y="1969542"/>
                  </a:lnTo>
                  <a:lnTo>
                    <a:pt x="1034931" y="2012747"/>
                  </a:lnTo>
                  <a:lnTo>
                    <a:pt x="1019145" y="2055359"/>
                  </a:lnTo>
                  <a:lnTo>
                    <a:pt x="1002125" y="2097356"/>
                  </a:lnTo>
                  <a:lnTo>
                    <a:pt x="983893" y="2138715"/>
                  </a:lnTo>
                  <a:lnTo>
                    <a:pt x="964470" y="2179414"/>
                  </a:lnTo>
                  <a:lnTo>
                    <a:pt x="943879" y="2219431"/>
                  </a:lnTo>
                  <a:lnTo>
                    <a:pt x="922141" y="2258744"/>
                  </a:lnTo>
                  <a:lnTo>
                    <a:pt x="899280" y="2297331"/>
                  </a:lnTo>
                  <a:lnTo>
                    <a:pt x="875317" y="2335170"/>
                  </a:lnTo>
                  <a:lnTo>
                    <a:pt x="850274" y="2372239"/>
                  </a:lnTo>
                  <a:lnTo>
                    <a:pt x="824174" y="2408515"/>
                  </a:lnTo>
                  <a:lnTo>
                    <a:pt x="797037" y="2443977"/>
                  </a:lnTo>
                  <a:lnTo>
                    <a:pt x="768888" y="2478602"/>
                  </a:lnTo>
                  <a:lnTo>
                    <a:pt x="739747" y="2512368"/>
                  </a:lnTo>
                  <a:lnTo>
                    <a:pt x="709636" y="2545254"/>
                  </a:lnTo>
                  <a:lnTo>
                    <a:pt x="678579" y="2577236"/>
                  </a:lnTo>
                  <a:lnTo>
                    <a:pt x="646596" y="2608294"/>
                  </a:lnTo>
                  <a:lnTo>
                    <a:pt x="613711" y="2638404"/>
                  </a:lnTo>
                  <a:lnTo>
                    <a:pt x="579944" y="2667545"/>
                  </a:lnTo>
                  <a:lnTo>
                    <a:pt x="545319" y="2695695"/>
                  </a:lnTo>
                  <a:lnTo>
                    <a:pt x="509857" y="2722831"/>
                  </a:lnTo>
                  <a:lnTo>
                    <a:pt x="473581" y="2748932"/>
                  </a:lnTo>
                  <a:lnTo>
                    <a:pt x="436513" y="2773975"/>
                  </a:lnTo>
                  <a:lnTo>
                    <a:pt x="398674" y="2797938"/>
                  </a:lnTo>
                  <a:lnTo>
                    <a:pt x="360087" y="2820799"/>
                  </a:lnTo>
                  <a:lnTo>
                    <a:pt x="320773" y="2842536"/>
                  </a:lnTo>
                  <a:lnTo>
                    <a:pt x="280756" y="2863127"/>
                  </a:lnTo>
                  <a:lnTo>
                    <a:pt x="240057" y="2882550"/>
                  </a:lnTo>
                  <a:lnTo>
                    <a:pt x="198698" y="2900782"/>
                  </a:lnTo>
                  <a:lnTo>
                    <a:pt x="156702" y="2917802"/>
                  </a:lnTo>
                  <a:lnTo>
                    <a:pt x="114090" y="2933588"/>
                  </a:lnTo>
                  <a:lnTo>
                    <a:pt x="70885" y="2948117"/>
                  </a:lnTo>
                  <a:lnTo>
                    <a:pt x="27108" y="2961367"/>
                  </a:lnTo>
                  <a:lnTo>
                    <a:pt x="0" y="2968675"/>
                  </a:lnTo>
                  <a:close/>
                </a:path>
              </a:pathLst>
            </a:custGeom>
            <a:solidFill>
              <a:srgbClr val="FDD0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700" y="2713702"/>
            <a:ext cx="9877424" cy="53720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71179" y="144227"/>
            <a:ext cx="2916555" cy="11518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400" spc="-15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7400" spc="-101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7400" spc="-9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7400" spc="-107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7400" spc="-61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7400" spc="-13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7400" spc="-680" dirty="0">
                <a:solidFill>
                  <a:srgbClr val="FFFFFF"/>
                </a:solidFill>
                <a:latin typeface="Verdana"/>
                <a:cs typeface="Verdana"/>
              </a:rPr>
              <a:t>5</a:t>
            </a:r>
            <a:endParaRPr sz="7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49275" y="1592006"/>
            <a:ext cx="421767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25" dirty="0">
                <a:solidFill>
                  <a:srgbClr val="008037"/>
                </a:solidFill>
                <a:latin typeface="Tahoma"/>
                <a:cs typeface="Tahoma"/>
              </a:rPr>
              <a:t>Influential</a:t>
            </a:r>
            <a:r>
              <a:rPr sz="3400" b="1" spc="-160" dirty="0">
                <a:solidFill>
                  <a:srgbClr val="008037"/>
                </a:solidFill>
                <a:latin typeface="Tahoma"/>
                <a:cs typeface="Tahoma"/>
              </a:rPr>
              <a:t> </a:t>
            </a:r>
            <a:r>
              <a:rPr sz="3400" b="1" spc="10" dirty="0">
                <a:solidFill>
                  <a:srgbClr val="008037"/>
                </a:solidFill>
                <a:latin typeface="Tahoma"/>
                <a:cs typeface="Tahoma"/>
              </a:rPr>
              <a:t>features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624021" y="494069"/>
            <a:ext cx="344487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65" dirty="0">
                <a:solidFill>
                  <a:srgbClr val="FDD059"/>
                </a:solidFill>
                <a:latin typeface="Tahoma"/>
                <a:cs typeface="Tahoma"/>
              </a:rPr>
              <a:t>'</a:t>
            </a:r>
            <a:r>
              <a:rPr sz="3400" spc="-50" dirty="0">
                <a:solidFill>
                  <a:srgbClr val="FDD059"/>
                </a:solidFill>
                <a:latin typeface="Tahoma"/>
                <a:cs typeface="Tahoma"/>
              </a:rPr>
              <a:t>S</a:t>
            </a:r>
            <a:r>
              <a:rPr sz="3400" spc="-55" dirty="0">
                <a:solidFill>
                  <a:srgbClr val="FDD059"/>
                </a:solidFill>
                <a:latin typeface="Tahoma"/>
                <a:cs typeface="Tahoma"/>
              </a:rPr>
              <a:t>k</a:t>
            </a:r>
            <a:r>
              <a:rPr sz="3400" spc="10" dirty="0">
                <a:solidFill>
                  <a:srgbClr val="FDD059"/>
                </a:solidFill>
                <a:latin typeface="Tahoma"/>
                <a:cs typeface="Tahoma"/>
              </a:rPr>
              <a:t>a</a:t>
            </a:r>
            <a:r>
              <a:rPr sz="3400" spc="-65" dirty="0">
                <a:solidFill>
                  <a:srgbClr val="FDD059"/>
                </a:solidFill>
                <a:latin typeface="Tahoma"/>
                <a:cs typeface="Tahoma"/>
              </a:rPr>
              <a:t>'</a:t>
            </a:r>
            <a:r>
              <a:rPr sz="3400" spc="-300" dirty="0">
                <a:solidFill>
                  <a:srgbClr val="FDD059"/>
                </a:solidFill>
                <a:latin typeface="Tahoma"/>
                <a:cs typeface="Tahoma"/>
              </a:rPr>
              <a:t>,</a:t>
            </a:r>
            <a:r>
              <a:rPr sz="3400" spc="-180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3400" spc="-65" dirty="0">
                <a:solidFill>
                  <a:srgbClr val="FDD059"/>
                </a:solidFill>
                <a:latin typeface="Tahoma"/>
                <a:cs typeface="Tahoma"/>
              </a:rPr>
              <a:t>'</a:t>
            </a:r>
            <a:r>
              <a:rPr sz="3400" spc="-50" dirty="0">
                <a:solidFill>
                  <a:srgbClr val="FDD059"/>
                </a:solidFill>
                <a:latin typeface="Tahoma"/>
                <a:cs typeface="Tahoma"/>
              </a:rPr>
              <a:t>S</a:t>
            </a:r>
            <a:r>
              <a:rPr sz="3400" spc="140" dirty="0">
                <a:solidFill>
                  <a:srgbClr val="FDD059"/>
                </a:solidFill>
                <a:latin typeface="Tahoma"/>
                <a:cs typeface="Tahoma"/>
              </a:rPr>
              <a:t>o</a:t>
            </a:r>
            <a:r>
              <a:rPr sz="3400" spc="100" dirty="0">
                <a:solidFill>
                  <a:srgbClr val="FDD059"/>
                </a:solidFill>
                <a:latin typeface="Tahoma"/>
                <a:cs typeface="Tahoma"/>
              </a:rPr>
              <a:t>un</a:t>
            </a:r>
            <a:r>
              <a:rPr sz="3400" spc="135" dirty="0">
                <a:solidFill>
                  <a:srgbClr val="FDD059"/>
                </a:solidFill>
                <a:latin typeface="Tahoma"/>
                <a:cs typeface="Tahoma"/>
              </a:rPr>
              <a:t>d</a:t>
            </a:r>
            <a:r>
              <a:rPr sz="3400" dirty="0">
                <a:solidFill>
                  <a:srgbClr val="FDD059"/>
                </a:solidFill>
                <a:latin typeface="Tahoma"/>
                <a:cs typeface="Tahoma"/>
              </a:rPr>
              <a:t>t</a:t>
            </a:r>
            <a:r>
              <a:rPr sz="3400" spc="90" dirty="0">
                <a:solidFill>
                  <a:srgbClr val="FDD059"/>
                </a:solidFill>
                <a:latin typeface="Tahoma"/>
                <a:cs typeface="Tahoma"/>
              </a:rPr>
              <a:t>r</a:t>
            </a:r>
            <a:r>
              <a:rPr sz="3400" spc="10" dirty="0">
                <a:solidFill>
                  <a:srgbClr val="FDD059"/>
                </a:solidFill>
                <a:latin typeface="Tahoma"/>
                <a:cs typeface="Tahoma"/>
              </a:rPr>
              <a:t>a</a:t>
            </a:r>
            <a:r>
              <a:rPr sz="3400" spc="40" dirty="0">
                <a:solidFill>
                  <a:srgbClr val="FDD059"/>
                </a:solidFill>
                <a:latin typeface="Tahoma"/>
                <a:cs typeface="Tahoma"/>
              </a:rPr>
              <a:t>c</a:t>
            </a:r>
            <a:r>
              <a:rPr sz="3400" spc="-55" dirty="0">
                <a:solidFill>
                  <a:srgbClr val="FDD059"/>
                </a:solidFill>
                <a:latin typeface="Tahoma"/>
                <a:cs typeface="Tahoma"/>
              </a:rPr>
              <a:t>k</a:t>
            </a:r>
            <a:r>
              <a:rPr sz="3400" spc="-65" dirty="0">
                <a:solidFill>
                  <a:srgbClr val="FDD059"/>
                </a:solidFill>
                <a:latin typeface="Tahoma"/>
                <a:cs typeface="Tahoma"/>
              </a:rPr>
              <a:t>'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335000" y="2756447"/>
            <a:ext cx="238696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5" dirty="0">
                <a:solidFill>
                  <a:srgbClr val="008037"/>
                </a:solidFill>
                <a:latin typeface="Tahoma"/>
                <a:cs typeface="Tahoma"/>
              </a:rPr>
              <a:t>Conclusion</a:t>
            </a:r>
            <a:endParaRPr sz="3400" dirty="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737973" y="4032794"/>
            <a:ext cx="6118225" cy="2026196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457200" indent="-45720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sz="3000" spc="25" dirty="0">
                <a:solidFill>
                  <a:srgbClr val="FFFFFF"/>
                </a:solidFill>
                <a:latin typeface="Tahoma"/>
                <a:cs typeface="Tahoma"/>
              </a:rPr>
              <a:t>Danceability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between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0.13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0.20</a:t>
            </a:r>
            <a:endParaRPr lang="es-ES" sz="3000" dirty="0">
              <a:latin typeface="Tahoma"/>
              <a:cs typeface="Tahoma"/>
            </a:endParaRPr>
          </a:p>
          <a:p>
            <a:pPr marL="457200" indent="-45720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Model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: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Logistic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Regression</a:t>
            </a:r>
            <a:b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</a:br>
            <a:r>
              <a:rPr sz="3000" spc="-50" dirty="0">
                <a:solidFill>
                  <a:srgbClr val="FFFFFF"/>
                </a:solidFill>
                <a:latin typeface="Tahoma"/>
                <a:cs typeface="Tahoma"/>
              </a:rPr>
              <a:t>Recall:</a:t>
            </a:r>
            <a:r>
              <a:rPr sz="3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20" dirty="0">
                <a:solidFill>
                  <a:srgbClr val="FFFFFF"/>
                </a:solidFill>
                <a:latin typeface="Tahoma"/>
                <a:cs typeface="Tahoma"/>
              </a:rPr>
              <a:t>4</a:t>
            </a:r>
            <a:r>
              <a:rPr lang="es-ES" sz="3000" spc="-120" dirty="0">
                <a:solidFill>
                  <a:srgbClr val="FFFFFF"/>
                </a:solidFill>
                <a:latin typeface="Tahoma"/>
                <a:cs typeface="Tahoma"/>
              </a:rPr>
              <a:t>7</a:t>
            </a:r>
            <a:r>
              <a:rPr sz="3000" spc="-120" dirty="0">
                <a:solidFill>
                  <a:srgbClr val="FFFFFF"/>
                </a:solidFill>
                <a:latin typeface="Tahoma"/>
                <a:cs typeface="Tahoma"/>
              </a:rPr>
              <a:t>%</a:t>
            </a:r>
            <a:endParaRPr sz="3000" dirty="0">
              <a:latin typeface="Tahoma"/>
              <a:cs typeface="Tahoma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E0D2B01-CA32-AE15-2D29-533CAA84015C}"/>
              </a:ext>
            </a:extLst>
          </p:cNvPr>
          <p:cNvSpPr/>
          <p:nvPr/>
        </p:nvSpPr>
        <p:spPr>
          <a:xfrm>
            <a:off x="2209800" y="4381500"/>
            <a:ext cx="914400" cy="9906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50531" y="3110408"/>
            <a:ext cx="8886823" cy="4952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71179" y="144228"/>
            <a:ext cx="2916555" cy="11518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400" spc="-15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7400" spc="-101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7400" spc="-9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7400" spc="-107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7400" spc="-61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7400" spc="-13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7400" spc="-680" dirty="0">
                <a:solidFill>
                  <a:srgbClr val="FFFFFF"/>
                </a:solidFill>
                <a:latin typeface="Verdana"/>
                <a:cs typeface="Verdana"/>
              </a:rPr>
              <a:t>6</a:t>
            </a:r>
            <a:endParaRPr sz="7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76767" y="1592001"/>
            <a:ext cx="421767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25" dirty="0">
                <a:solidFill>
                  <a:srgbClr val="008037"/>
                </a:solidFill>
                <a:latin typeface="Tahoma"/>
                <a:cs typeface="Tahoma"/>
              </a:rPr>
              <a:t>Influential</a:t>
            </a:r>
            <a:r>
              <a:rPr sz="3400" b="1" spc="-160" dirty="0">
                <a:solidFill>
                  <a:srgbClr val="008037"/>
                </a:solidFill>
                <a:latin typeface="Tahoma"/>
                <a:cs typeface="Tahoma"/>
              </a:rPr>
              <a:t> </a:t>
            </a:r>
            <a:r>
              <a:rPr sz="3400" b="1" spc="10" dirty="0">
                <a:solidFill>
                  <a:srgbClr val="008037"/>
                </a:solidFill>
                <a:latin typeface="Tahoma"/>
                <a:cs typeface="Tahoma"/>
              </a:rPr>
              <a:t>features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3109787" y="494062"/>
            <a:ext cx="276733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spc="-15" dirty="0">
                <a:solidFill>
                  <a:srgbClr val="FDD059"/>
                </a:solidFill>
                <a:latin typeface="Tahoma"/>
                <a:cs typeface="Tahoma"/>
              </a:rPr>
              <a:t>'Folk','Country'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2420600" y="3118028"/>
            <a:ext cx="238696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5" dirty="0">
                <a:solidFill>
                  <a:srgbClr val="008037"/>
                </a:solidFill>
                <a:latin typeface="Tahoma"/>
                <a:cs typeface="Tahoma"/>
              </a:rPr>
              <a:t>Conclusion</a:t>
            </a:r>
            <a:endParaRPr sz="3400" dirty="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01400" y="4533900"/>
            <a:ext cx="6651625" cy="1564531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457200" indent="-45720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sz="3000" spc="25" dirty="0">
                <a:solidFill>
                  <a:srgbClr val="FFFFFF"/>
                </a:solidFill>
                <a:latin typeface="Tahoma"/>
                <a:cs typeface="Tahoma"/>
              </a:rPr>
              <a:t>Danceability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between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0.10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0.18</a:t>
            </a:r>
            <a:endParaRPr lang="es-ES" sz="3000" dirty="0">
              <a:latin typeface="Tahoma"/>
              <a:cs typeface="Tahoma"/>
            </a:endParaRPr>
          </a:p>
          <a:p>
            <a:pPr marL="457200" indent="-45720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Model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: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Logistic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Regression</a:t>
            </a:r>
            <a:b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</a:br>
            <a:r>
              <a:rPr sz="3000" spc="-50" dirty="0">
                <a:solidFill>
                  <a:srgbClr val="FFFFFF"/>
                </a:solidFill>
                <a:latin typeface="Tahoma"/>
                <a:cs typeface="Tahoma"/>
              </a:rPr>
              <a:t>Recall:</a:t>
            </a:r>
            <a:r>
              <a:rPr sz="3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20" dirty="0">
                <a:solidFill>
                  <a:srgbClr val="FFFFFF"/>
                </a:solidFill>
                <a:latin typeface="Tahoma"/>
                <a:cs typeface="Tahoma"/>
              </a:rPr>
              <a:t>60%</a:t>
            </a:r>
            <a:endParaRPr sz="3000" dirty="0">
              <a:latin typeface="Tahoma"/>
              <a:cs typeface="Tahoma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AE05988-AC20-F979-BEB3-20A942DCC5B4}"/>
              </a:ext>
            </a:extLst>
          </p:cNvPr>
          <p:cNvSpPr/>
          <p:nvPr/>
        </p:nvSpPr>
        <p:spPr>
          <a:xfrm>
            <a:off x="2590800" y="4533900"/>
            <a:ext cx="838200" cy="838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2194540"/>
            <a:ext cx="15897224" cy="8092459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1028700" y="380749"/>
            <a:ext cx="8117840" cy="1812289"/>
          </a:xfrm>
          <a:prstGeom prst="rect">
            <a:avLst/>
          </a:prstGeom>
          <a:solidFill>
            <a:srgbClr val="FDD059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4750">
              <a:latin typeface="Times New Roman"/>
              <a:cs typeface="Times New Roman"/>
            </a:endParaRPr>
          </a:p>
          <a:p>
            <a:pPr marL="562610">
              <a:lnSpc>
                <a:spcPct val="100000"/>
              </a:lnSpc>
              <a:spcBef>
                <a:spcPts val="5"/>
              </a:spcBef>
            </a:pPr>
            <a:r>
              <a:rPr sz="3450" spc="1265" dirty="0">
                <a:solidFill>
                  <a:srgbClr val="1B2529"/>
                </a:solidFill>
                <a:latin typeface="Microsoft Sans Serif"/>
                <a:cs typeface="Microsoft Sans Serif"/>
              </a:rPr>
              <a:t>CONCLUSIONS</a:t>
            </a:r>
            <a:endParaRPr sz="3450">
              <a:latin typeface="Microsoft Sans Serif"/>
              <a:cs typeface="Microsoft Sans Serif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5376976" y="8544757"/>
            <a:ext cx="2911475" cy="1742439"/>
          </a:xfrm>
          <a:custGeom>
            <a:avLst/>
            <a:gdLst/>
            <a:ahLst/>
            <a:cxnLst/>
            <a:rect l="l" t="t" r="r" b="b"/>
            <a:pathLst>
              <a:path w="2911475" h="1742440">
                <a:moveTo>
                  <a:pt x="671496" y="1742242"/>
                </a:moveTo>
                <a:lnTo>
                  <a:pt x="0" y="1742242"/>
                </a:lnTo>
                <a:lnTo>
                  <a:pt x="4898" y="1705029"/>
                </a:lnTo>
                <a:lnTo>
                  <a:pt x="12139" y="1658556"/>
                </a:lnTo>
                <a:lnTo>
                  <a:pt x="20446" y="1612444"/>
                </a:lnTo>
                <a:lnTo>
                  <a:pt x="29805" y="1566707"/>
                </a:lnTo>
                <a:lnTo>
                  <a:pt x="40203" y="1521357"/>
                </a:lnTo>
                <a:lnTo>
                  <a:pt x="51628" y="1476408"/>
                </a:lnTo>
                <a:lnTo>
                  <a:pt x="64065" y="1431872"/>
                </a:lnTo>
                <a:lnTo>
                  <a:pt x="77502" y="1387762"/>
                </a:lnTo>
                <a:lnTo>
                  <a:pt x="91927" y="1344092"/>
                </a:lnTo>
                <a:lnTo>
                  <a:pt x="107326" y="1300875"/>
                </a:lnTo>
                <a:lnTo>
                  <a:pt x="123685" y="1258123"/>
                </a:lnTo>
                <a:lnTo>
                  <a:pt x="140993" y="1215850"/>
                </a:lnTo>
                <a:lnTo>
                  <a:pt x="159235" y="1174069"/>
                </a:lnTo>
                <a:lnTo>
                  <a:pt x="178400" y="1132792"/>
                </a:lnTo>
                <a:lnTo>
                  <a:pt x="198473" y="1092033"/>
                </a:lnTo>
                <a:lnTo>
                  <a:pt x="219442" y="1051805"/>
                </a:lnTo>
                <a:lnTo>
                  <a:pt x="241293" y="1012121"/>
                </a:lnTo>
                <a:lnTo>
                  <a:pt x="264015" y="972994"/>
                </a:lnTo>
                <a:lnTo>
                  <a:pt x="287593" y="934436"/>
                </a:lnTo>
                <a:lnTo>
                  <a:pt x="312015" y="896462"/>
                </a:lnTo>
                <a:lnTo>
                  <a:pt x="337267" y="859083"/>
                </a:lnTo>
                <a:lnTo>
                  <a:pt x="363337" y="822314"/>
                </a:lnTo>
                <a:lnTo>
                  <a:pt x="390212" y="786166"/>
                </a:lnTo>
                <a:lnTo>
                  <a:pt x="417878" y="750654"/>
                </a:lnTo>
                <a:lnTo>
                  <a:pt x="446323" y="715790"/>
                </a:lnTo>
                <a:lnTo>
                  <a:pt x="475533" y="681586"/>
                </a:lnTo>
                <a:lnTo>
                  <a:pt x="505495" y="648058"/>
                </a:lnTo>
                <a:lnTo>
                  <a:pt x="536197" y="615216"/>
                </a:lnTo>
                <a:lnTo>
                  <a:pt x="567625" y="583074"/>
                </a:lnTo>
                <a:lnTo>
                  <a:pt x="599766" y="551646"/>
                </a:lnTo>
                <a:lnTo>
                  <a:pt x="632608" y="520944"/>
                </a:lnTo>
                <a:lnTo>
                  <a:pt x="666137" y="490982"/>
                </a:lnTo>
                <a:lnTo>
                  <a:pt x="700340" y="461772"/>
                </a:lnTo>
                <a:lnTo>
                  <a:pt x="735204" y="433327"/>
                </a:lnTo>
                <a:lnTo>
                  <a:pt x="770717" y="405661"/>
                </a:lnTo>
                <a:lnTo>
                  <a:pt x="806864" y="378787"/>
                </a:lnTo>
                <a:lnTo>
                  <a:pt x="843634" y="352717"/>
                </a:lnTo>
                <a:lnTo>
                  <a:pt x="881012" y="327464"/>
                </a:lnTo>
                <a:lnTo>
                  <a:pt x="918987" y="303043"/>
                </a:lnTo>
                <a:lnTo>
                  <a:pt x="957544" y="279464"/>
                </a:lnTo>
                <a:lnTo>
                  <a:pt x="996672" y="256743"/>
                </a:lnTo>
                <a:lnTo>
                  <a:pt x="1036356" y="234891"/>
                </a:lnTo>
                <a:lnTo>
                  <a:pt x="1076584" y="213922"/>
                </a:lnTo>
                <a:lnTo>
                  <a:pt x="1117343" y="193849"/>
                </a:lnTo>
                <a:lnTo>
                  <a:pt x="1158619" y="174685"/>
                </a:lnTo>
                <a:lnTo>
                  <a:pt x="1200401" y="156442"/>
                </a:lnTo>
                <a:lnTo>
                  <a:pt x="1242674" y="139135"/>
                </a:lnTo>
                <a:lnTo>
                  <a:pt x="1285425" y="122775"/>
                </a:lnTo>
                <a:lnTo>
                  <a:pt x="1328643" y="107377"/>
                </a:lnTo>
                <a:lnTo>
                  <a:pt x="1372313" y="92952"/>
                </a:lnTo>
                <a:lnTo>
                  <a:pt x="1416422" y="79514"/>
                </a:lnTo>
                <a:lnTo>
                  <a:pt x="1460958" y="67077"/>
                </a:lnTo>
                <a:lnTo>
                  <a:pt x="1505907" y="55653"/>
                </a:lnTo>
                <a:lnTo>
                  <a:pt x="1551257" y="45255"/>
                </a:lnTo>
                <a:lnTo>
                  <a:pt x="1596995" y="35896"/>
                </a:lnTo>
                <a:lnTo>
                  <a:pt x="1643106" y="27589"/>
                </a:lnTo>
                <a:lnTo>
                  <a:pt x="1689579" y="20347"/>
                </a:lnTo>
                <a:lnTo>
                  <a:pt x="1736400" y="14184"/>
                </a:lnTo>
                <a:lnTo>
                  <a:pt x="1783557" y="9112"/>
                </a:lnTo>
                <a:lnTo>
                  <a:pt x="1831036" y="5145"/>
                </a:lnTo>
                <a:lnTo>
                  <a:pt x="1878824" y="2295"/>
                </a:lnTo>
                <a:lnTo>
                  <a:pt x="1926908" y="575"/>
                </a:lnTo>
                <a:lnTo>
                  <a:pt x="1975257" y="0"/>
                </a:lnTo>
                <a:lnTo>
                  <a:pt x="2911024" y="233239"/>
                </a:lnTo>
                <a:lnTo>
                  <a:pt x="2911024" y="663574"/>
                </a:lnTo>
                <a:lnTo>
                  <a:pt x="1975275" y="663574"/>
                </a:lnTo>
                <a:lnTo>
                  <a:pt x="1926624" y="664450"/>
                </a:lnTo>
                <a:lnTo>
                  <a:pt x="1878414" y="667056"/>
                </a:lnTo>
                <a:lnTo>
                  <a:pt x="1830675" y="671362"/>
                </a:lnTo>
                <a:lnTo>
                  <a:pt x="1783437" y="677340"/>
                </a:lnTo>
                <a:lnTo>
                  <a:pt x="1736730" y="684958"/>
                </a:lnTo>
                <a:lnTo>
                  <a:pt x="1690584" y="694187"/>
                </a:lnTo>
                <a:lnTo>
                  <a:pt x="1645029" y="704996"/>
                </a:lnTo>
                <a:lnTo>
                  <a:pt x="1600094" y="717357"/>
                </a:lnTo>
                <a:lnTo>
                  <a:pt x="1555811" y="731238"/>
                </a:lnTo>
                <a:lnTo>
                  <a:pt x="1512208" y="746610"/>
                </a:lnTo>
                <a:lnTo>
                  <a:pt x="1469316" y="763442"/>
                </a:lnTo>
                <a:lnTo>
                  <a:pt x="1427165" y="781705"/>
                </a:lnTo>
                <a:lnTo>
                  <a:pt x="1385785" y="801369"/>
                </a:lnTo>
                <a:lnTo>
                  <a:pt x="1345206" y="822404"/>
                </a:lnTo>
                <a:lnTo>
                  <a:pt x="1305457" y="844780"/>
                </a:lnTo>
                <a:lnTo>
                  <a:pt x="1266570" y="868466"/>
                </a:lnTo>
                <a:lnTo>
                  <a:pt x="1228573" y="893433"/>
                </a:lnTo>
                <a:lnTo>
                  <a:pt x="1191497" y="919651"/>
                </a:lnTo>
                <a:lnTo>
                  <a:pt x="1155372" y="947089"/>
                </a:lnTo>
                <a:lnTo>
                  <a:pt x="1120228" y="975719"/>
                </a:lnTo>
                <a:lnTo>
                  <a:pt x="1086095" y="1005509"/>
                </a:lnTo>
                <a:lnTo>
                  <a:pt x="1053002" y="1036430"/>
                </a:lnTo>
                <a:lnTo>
                  <a:pt x="1020980" y="1068452"/>
                </a:lnTo>
                <a:lnTo>
                  <a:pt x="990059" y="1101544"/>
                </a:lnTo>
                <a:lnTo>
                  <a:pt x="960269" y="1135678"/>
                </a:lnTo>
                <a:lnTo>
                  <a:pt x="931640" y="1170822"/>
                </a:lnTo>
                <a:lnTo>
                  <a:pt x="904201" y="1206947"/>
                </a:lnTo>
                <a:lnTo>
                  <a:pt x="877983" y="1244023"/>
                </a:lnTo>
                <a:lnTo>
                  <a:pt x="853016" y="1282019"/>
                </a:lnTo>
                <a:lnTo>
                  <a:pt x="829330" y="1320907"/>
                </a:lnTo>
                <a:lnTo>
                  <a:pt x="806954" y="1360655"/>
                </a:lnTo>
                <a:lnTo>
                  <a:pt x="785920" y="1401235"/>
                </a:lnTo>
                <a:lnTo>
                  <a:pt x="766256" y="1442615"/>
                </a:lnTo>
                <a:lnTo>
                  <a:pt x="747993" y="1484766"/>
                </a:lnTo>
                <a:lnTo>
                  <a:pt x="731160" y="1527657"/>
                </a:lnTo>
                <a:lnTo>
                  <a:pt x="715788" y="1571260"/>
                </a:lnTo>
                <a:lnTo>
                  <a:pt x="701907" y="1615544"/>
                </a:lnTo>
                <a:lnTo>
                  <a:pt x="689547" y="1660478"/>
                </a:lnTo>
                <a:lnTo>
                  <a:pt x="678737" y="1706033"/>
                </a:lnTo>
                <a:lnTo>
                  <a:pt x="671496" y="1742242"/>
                </a:lnTo>
                <a:close/>
              </a:path>
              <a:path w="2911475" h="1742440">
                <a:moveTo>
                  <a:pt x="2911024" y="233239"/>
                </a:moveTo>
                <a:lnTo>
                  <a:pt x="1975293" y="0"/>
                </a:lnTo>
                <a:lnTo>
                  <a:pt x="2023642" y="575"/>
                </a:lnTo>
                <a:lnTo>
                  <a:pt x="2071726" y="2295"/>
                </a:lnTo>
                <a:lnTo>
                  <a:pt x="2119514" y="5145"/>
                </a:lnTo>
                <a:lnTo>
                  <a:pt x="2166993" y="9112"/>
                </a:lnTo>
                <a:lnTo>
                  <a:pt x="2214149" y="14184"/>
                </a:lnTo>
                <a:lnTo>
                  <a:pt x="2260971" y="20347"/>
                </a:lnTo>
                <a:lnTo>
                  <a:pt x="2307444" y="27589"/>
                </a:lnTo>
                <a:lnTo>
                  <a:pt x="2353555" y="35896"/>
                </a:lnTo>
                <a:lnTo>
                  <a:pt x="2399293" y="45255"/>
                </a:lnTo>
                <a:lnTo>
                  <a:pt x="2444642" y="55653"/>
                </a:lnTo>
                <a:lnTo>
                  <a:pt x="2489592" y="67077"/>
                </a:lnTo>
                <a:lnTo>
                  <a:pt x="2534128" y="79514"/>
                </a:lnTo>
                <a:lnTo>
                  <a:pt x="2578237" y="92952"/>
                </a:lnTo>
                <a:lnTo>
                  <a:pt x="2621907" y="107377"/>
                </a:lnTo>
                <a:lnTo>
                  <a:pt x="2665124" y="122775"/>
                </a:lnTo>
                <a:lnTo>
                  <a:pt x="2707876" y="139135"/>
                </a:lnTo>
                <a:lnTo>
                  <a:pt x="2750149" y="156442"/>
                </a:lnTo>
                <a:lnTo>
                  <a:pt x="2791931" y="174685"/>
                </a:lnTo>
                <a:lnTo>
                  <a:pt x="2833207" y="193849"/>
                </a:lnTo>
                <a:lnTo>
                  <a:pt x="2873966" y="213922"/>
                </a:lnTo>
                <a:lnTo>
                  <a:pt x="2911024" y="233239"/>
                </a:lnTo>
                <a:close/>
              </a:path>
              <a:path w="2911475" h="1742440">
                <a:moveTo>
                  <a:pt x="2911024" y="233239"/>
                </a:moveTo>
                <a:lnTo>
                  <a:pt x="2873966" y="213922"/>
                </a:lnTo>
                <a:lnTo>
                  <a:pt x="2833207" y="193849"/>
                </a:lnTo>
                <a:lnTo>
                  <a:pt x="2791931" y="174685"/>
                </a:lnTo>
                <a:lnTo>
                  <a:pt x="2750149" y="156442"/>
                </a:lnTo>
                <a:lnTo>
                  <a:pt x="2707876" y="139135"/>
                </a:lnTo>
                <a:lnTo>
                  <a:pt x="2665124" y="122775"/>
                </a:lnTo>
                <a:lnTo>
                  <a:pt x="2621907" y="107377"/>
                </a:lnTo>
                <a:lnTo>
                  <a:pt x="2578237" y="92952"/>
                </a:lnTo>
                <a:lnTo>
                  <a:pt x="2534128" y="79514"/>
                </a:lnTo>
                <a:lnTo>
                  <a:pt x="2489592" y="67077"/>
                </a:lnTo>
                <a:lnTo>
                  <a:pt x="2444642" y="55653"/>
                </a:lnTo>
                <a:lnTo>
                  <a:pt x="2399293" y="45255"/>
                </a:lnTo>
                <a:lnTo>
                  <a:pt x="2353555" y="35896"/>
                </a:lnTo>
                <a:lnTo>
                  <a:pt x="2307444" y="27589"/>
                </a:lnTo>
                <a:lnTo>
                  <a:pt x="2260971" y="20347"/>
                </a:lnTo>
                <a:lnTo>
                  <a:pt x="2214149" y="14184"/>
                </a:lnTo>
                <a:lnTo>
                  <a:pt x="2166993" y="9112"/>
                </a:lnTo>
                <a:lnTo>
                  <a:pt x="2119514" y="5145"/>
                </a:lnTo>
                <a:lnTo>
                  <a:pt x="2071726" y="2295"/>
                </a:lnTo>
                <a:lnTo>
                  <a:pt x="2023642" y="575"/>
                </a:lnTo>
                <a:lnTo>
                  <a:pt x="1975293" y="0"/>
                </a:lnTo>
                <a:lnTo>
                  <a:pt x="2911024" y="0"/>
                </a:lnTo>
                <a:lnTo>
                  <a:pt x="2911024" y="233239"/>
                </a:lnTo>
                <a:close/>
              </a:path>
              <a:path w="2911475" h="1742440">
                <a:moveTo>
                  <a:pt x="2911024" y="1049905"/>
                </a:moveTo>
                <a:lnTo>
                  <a:pt x="2864455" y="1005509"/>
                </a:lnTo>
                <a:lnTo>
                  <a:pt x="2830322" y="975719"/>
                </a:lnTo>
                <a:lnTo>
                  <a:pt x="2795178" y="947089"/>
                </a:lnTo>
                <a:lnTo>
                  <a:pt x="2759053" y="919651"/>
                </a:lnTo>
                <a:lnTo>
                  <a:pt x="2721977" y="893433"/>
                </a:lnTo>
                <a:lnTo>
                  <a:pt x="2683980" y="868466"/>
                </a:lnTo>
                <a:lnTo>
                  <a:pt x="2645092" y="844779"/>
                </a:lnTo>
                <a:lnTo>
                  <a:pt x="2605344" y="822404"/>
                </a:lnTo>
                <a:lnTo>
                  <a:pt x="2564765" y="801369"/>
                </a:lnTo>
                <a:lnTo>
                  <a:pt x="2523385" y="781705"/>
                </a:lnTo>
                <a:lnTo>
                  <a:pt x="2481234" y="763442"/>
                </a:lnTo>
                <a:lnTo>
                  <a:pt x="2438342" y="746610"/>
                </a:lnTo>
                <a:lnTo>
                  <a:pt x="2394739" y="731238"/>
                </a:lnTo>
                <a:lnTo>
                  <a:pt x="2350456" y="717357"/>
                </a:lnTo>
                <a:lnTo>
                  <a:pt x="2305521" y="704996"/>
                </a:lnTo>
                <a:lnTo>
                  <a:pt x="2259966" y="694187"/>
                </a:lnTo>
                <a:lnTo>
                  <a:pt x="2213820" y="684958"/>
                </a:lnTo>
                <a:lnTo>
                  <a:pt x="2167113" y="677340"/>
                </a:lnTo>
                <a:lnTo>
                  <a:pt x="2119875" y="671362"/>
                </a:lnTo>
                <a:lnTo>
                  <a:pt x="2072136" y="667056"/>
                </a:lnTo>
                <a:lnTo>
                  <a:pt x="2023926" y="664450"/>
                </a:lnTo>
                <a:lnTo>
                  <a:pt x="1975275" y="663574"/>
                </a:lnTo>
                <a:lnTo>
                  <a:pt x="2911024" y="663574"/>
                </a:lnTo>
                <a:lnTo>
                  <a:pt x="2911024" y="1049905"/>
                </a:lnTo>
                <a:close/>
              </a:path>
            </a:pathLst>
          </a:custGeom>
          <a:solidFill>
            <a:srgbClr val="FDD05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2754630" y="2684528"/>
            <a:ext cx="2385060" cy="1137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300" spc="-47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7300" spc="12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7300" spc="-755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7300" spc="-395" dirty="0">
                <a:solidFill>
                  <a:srgbClr val="FFFFFF"/>
                </a:solidFill>
                <a:latin typeface="Times New Roman"/>
                <a:cs typeface="Times New Roman"/>
              </a:rPr>
              <a:t>j</a:t>
            </a:r>
            <a:r>
              <a:rPr sz="7300" spc="-44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7300" spc="-615" dirty="0">
                <a:solidFill>
                  <a:srgbClr val="FFFFFF"/>
                </a:solidFill>
                <a:latin typeface="Times New Roman"/>
                <a:cs typeface="Times New Roman"/>
              </a:rPr>
              <a:t>c</a:t>
            </a:r>
            <a:r>
              <a:rPr sz="7300" spc="434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endParaRPr sz="7300" dirty="0">
              <a:latin typeface="Times New Roman"/>
              <a:cs typeface="Times New Roman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9796959" y="2687068"/>
            <a:ext cx="4890135" cy="11353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7250" spc="-195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7250" spc="-455" dirty="0">
                <a:solidFill>
                  <a:srgbClr val="FFFFFF"/>
                </a:solidFill>
                <a:latin typeface="Times New Roman"/>
                <a:cs typeface="Times New Roman"/>
              </a:rPr>
              <a:t>m</a:t>
            </a:r>
            <a:r>
              <a:rPr sz="7250" spc="-35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7250" spc="13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7250" spc="-735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7250" spc="-425" dirty="0">
                <a:solidFill>
                  <a:srgbClr val="FFFFFF"/>
                </a:solidFill>
                <a:latin typeface="Times New Roman"/>
                <a:cs typeface="Times New Roman"/>
              </a:rPr>
              <a:t>ve</a:t>
            </a:r>
            <a:r>
              <a:rPr sz="7250" spc="-455" dirty="0">
                <a:solidFill>
                  <a:srgbClr val="FFFFFF"/>
                </a:solidFill>
                <a:latin typeface="Times New Roman"/>
                <a:cs typeface="Times New Roman"/>
              </a:rPr>
              <a:t>m</a:t>
            </a:r>
            <a:r>
              <a:rPr sz="7250" spc="-42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7250" spc="-12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7250" spc="80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7250" spc="-229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endParaRPr sz="7250" dirty="0">
              <a:latin typeface="Times New Roman"/>
              <a:cs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92D9F9-8895-6D31-C1D1-FC08F52CD8B7}"/>
              </a:ext>
            </a:extLst>
          </p:cNvPr>
          <p:cNvSpPr txBox="1"/>
          <p:nvPr/>
        </p:nvSpPr>
        <p:spPr>
          <a:xfrm>
            <a:off x="914400" y="4312436"/>
            <a:ext cx="70866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000" dirty="0" err="1">
                <a:solidFill>
                  <a:schemeClr val="bg1"/>
                </a:solidFill>
              </a:rPr>
              <a:t>Difficult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to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predict</a:t>
            </a:r>
            <a:r>
              <a:rPr lang="es-ES" sz="3000" dirty="0">
                <a:solidFill>
                  <a:schemeClr val="bg1"/>
                </a:solidFill>
              </a:rPr>
              <a:t> a </a:t>
            </a:r>
            <a:r>
              <a:rPr lang="es-ES" sz="3000" dirty="0" err="1">
                <a:solidFill>
                  <a:schemeClr val="bg1"/>
                </a:solidFill>
              </a:rPr>
              <a:t>song’s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popularity</a:t>
            </a:r>
            <a:r>
              <a:rPr lang="es-ES" sz="3000" dirty="0">
                <a:solidFill>
                  <a:schemeClr val="bg1"/>
                </a:solidFill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s-ES" sz="3000" dirty="0" err="1">
                <a:solidFill>
                  <a:schemeClr val="bg1"/>
                </a:solidFill>
              </a:rPr>
              <a:t>Overlap</a:t>
            </a:r>
            <a:endParaRPr lang="es-ES" sz="3000" dirty="0">
              <a:solidFill>
                <a:schemeClr val="bg1"/>
              </a:solidFill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s-ES" sz="3000" dirty="0" err="1">
                <a:solidFill>
                  <a:schemeClr val="bg1"/>
                </a:solidFill>
              </a:rPr>
              <a:t>Market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volatile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moods</a:t>
            </a:r>
            <a:r>
              <a:rPr lang="es-ES" sz="3000" dirty="0">
                <a:solidFill>
                  <a:schemeClr val="bg1"/>
                </a:solidFill>
              </a:rPr>
              <a:t> and </a:t>
            </a:r>
            <a:r>
              <a:rPr lang="es-ES" sz="3000" dirty="0" err="1">
                <a:solidFill>
                  <a:schemeClr val="bg1"/>
                </a:solidFill>
              </a:rPr>
              <a:t>trends</a:t>
            </a:r>
            <a:endParaRPr lang="es-E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000" dirty="0" err="1">
                <a:solidFill>
                  <a:schemeClr val="bg1"/>
                </a:solidFill>
              </a:rPr>
              <a:t>Group</a:t>
            </a:r>
            <a:r>
              <a:rPr lang="es-ES" sz="3000" dirty="0">
                <a:solidFill>
                  <a:schemeClr val="bg1"/>
                </a:solidFill>
              </a:rPr>
              <a:t> 4 shows more </a:t>
            </a:r>
            <a:r>
              <a:rPr lang="es-ES" sz="3000" dirty="0" err="1">
                <a:solidFill>
                  <a:schemeClr val="bg1"/>
                </a:solidFill>
              </a:rPr>
              <a:t>traceability</a:t>
            </a:r>
            <a:r>
              <a:rPr lang="es-ES" sz="3000" dirty="0">
                <a:solidFill>
                  <a:schemeClr val="bg1"/>
                </a:solidFill>
              </a:rPr>
              <a:t>: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endParaRPr lang="es-ES" sz="3000" dirty="0">
              <a:solidFill>
                <a:schemeClr val="bg1"/>
              </a:solidFill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endParaRPr lang="es-ES" sz="3000" dirty="0">
              <a:solidFill>
                <a:schemeClr val="bg1"/>
              </a:solidFill>
            </a:endParaRPr>
          </a:p>
          <a:p>
            <a:pPr marL="914400" lvl="1" indent="-457200">
              <a:buFont typeface="Wingdings" panose="05000000000000000000" pitchFamily="2" charset="2"/>
              <a:buChar char="v"/>
            </a:pPr>
            <a:endParaRPr lang="es-ES" sz="3000" dirty="0">
              <a:solidFill>
                <a:schemeClr val="bg1"/>
              </a:solidFill>
            </a:endParaRPr>
          </a:p>
          <a:p>
            <a:pPr lvl="1"/>
            <a:endParaRPr lang="es-ES" sz="3000" dirty="0">
              <a:solidFill>
                <a:schemeClr val="bg1"/>
              </a:solidFill>
            </a:endParaRPr>
          </a:p>
          <a:p>
            <a:pPr lvl="1"/>
            <a:endParaRPr lang="es-ES" sz="3000" dirty="0">
              <a:solidFill>
                <a:schemeClr val="bg1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s-ES" sz="3000" dirty="0">
              <a:solidFill>
                <a:schemeClr val="bg1"/>
              </a:solidFill>
            </a:endParaRPr>
          </a:p>
          <a:p>
            <a:pPr marL="742950" lvl="1" indent="-285750">
              <a:buFont typeface="Wingdings" panose="05000000000000000000" pitchFamily="2" charset="2"/>
              <a:buChar char="v"/>
            </a:pPr>
            <a:endParaRPr lang="es-ES" dirty="0">
              <a:solidFill>
                <a:schemeClr val="bg1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93ED11-FF6B-0183-D5C5-255EF934A972}"/>
              </a:ext>
            </a:extLst>
          </p:cNvPr>
          <p:cNvSpPr txBox="1"/>
          <p:nvPr/>
        </p:nvSpPr>
        <p:spPr>
          <a:xfrm>
            <a:off x="9144000" y="4312436"/>
            <a:ext cx="623297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000" dirty="0" err="1">
                <a:solidFill>
                  <a:schemeClr val="bg1"/>
                </a:solidFill>
              </a:rPr>
              <a:t>Bigger</a:t>
            </a:r>
            <a:r>
              <a:rPr lang="es-ES" sz="3000" dirty="0">
                <a:solidFill>
                  <a:schemeClr val="bg1"/>
                </a:solidFill>
              </a:rPr>
              <a:t> data set </a:t>
            </a:r>
            <a:r>
              <a:rPr lang="es-ES" sz="3000" dirty="0" err="1">
                <a:solidFill>
                  <a:schemeClr val="bg1"/>
                </a:solidFill>
              </a:rPr>
              <a:t>to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improve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grouping</a:t>
            </a:r>
            <a:endParaRPr lang="es-E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3000" dirty="0">
                <a:solidFill>
                  <a:schemeClr val="bg1"/>
                </a:solidFill>
              </a:rPr>
              <a:t>More in Depth </a:t>
            </a:r>
            <a:r>
              <a:rPr lang="es-ES" sz="3000" dirty="0" err="1">
                <a:solidFill>
                  <a:schemeClr val="bg1"/>
                </a:solidFill>
              </a:rPr>
              <a:t>study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of</a:t>
            </a:r>
            <a:r>
              <a:rPr lang="es-ES" sz="3000" dirty="0">
                <a:solidFill>
                  <a:schemeClr val="bg1"/>
                </a:solidFill>
              </a:rPr>
              <a:t>: 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s-ES" sz="3000" dirty="0" err="1">
                <a:solidFill>
                  <a:schemeClr val="bg1"/>
                </a:solidFill>
              </a:rPr>
              <a:t>Group</a:t>
            </a:r>
            <a:r>
              <a:rPr lang="es-ES" sz="3000" dirty="0">
                <a:solidFill>
                  <a:schemeClr val="bg1"/>
                </a:solidFill>
              </a:rPr>
              <a:t> 4 (</a:t>
            </a:r>
            <a:r>
              <a:rPr lang="es-ES" sz="3000" dirty="0" err="1">
                <a:solidFill>
                  <a:schemeClr val="bg1"/>
                </a:solidFill>
              </a:rPr>
              <a:t>increasing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sample</a:t>
            </a:r>
            <a:r>
              <a:rPr lang="es-ES" sz="3000" dirty="0">
                <a:solidFill>
                  <a:schemeClr val="bg1"/>
                </a:solidFill>
              </a:rPr>
              <a:t> data)</a:t>
            </a:r>
          </a:p>
          <a:p>
            <a:pPr marL="914400" lvl="1" indent="-457200">
              <a:buFont typeface="Wingdings" panose="05000000000000000000" pitchFamily="2" charset="2"/>
              <a:buChar char="v"/>
            </a:pPr>
            <a:r>
              <a:rPr lang="es-ES" sz="3000" dirty="0" err="1">
                <a:solidFill>
                  <a:schemeClr val="bg1"/>
                </a:solidFill>
              </a:rPr>
              <a:t>Bands</a:t>
            </a:r>
            <a:r>
              <a:rPr lang="es-ES" sz="3000" dirty="0">
                <a:solidFill>
                  <a:schemeClr val="bg1"/>
                </a:solidFill>
              </a:rPr>
              <a:t> &amp; </a:t>
            </a:r>
            <a:r>
              <a:rPr lang="es-ES" sz="3000" dirty="0" err="1">
                <a:solidFill>
                  <a:schemeClr val="bg1"/>
                </a:solidFill>
              </a:rPr>
              <a:t>Independent</a:t>
            </a:r>
            <a:r>
              <a:rPr lang="es-ES" sz="3000" dirty="0">
                <a:solidFill>
                  <a:schemeClr val="bg1"/>
                </a:solidFill>
              </a:rPr>
              <a:t> </a:t>
            </a:r>
            <a:r>
              <a:rPr lang="es-ES" sz="3000" dirty="0" err="1">
                <a:solidFill>
                  <a:schemeClr val="bg1"/>
                </a:solidFill>
              </a:rPr>
              <a:t>artists</a:t>
            </a:r>
            <a:endParaRPr lang="es-E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sz="3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235C4C-C9F4-F2DD-3D84-DDD69C0FC6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14600" y="6819900"/>
            <a:ext cx="3098959" cy="1602591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"/>
            <a:ext cx="18287999" cy="10286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890070" y="4707202"/>
            <a:ext cx="14507859" cy="167417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216535" algn="ctr">
              <a:lnSpc>
                <a:spcPct val="100000"/>
              </a:lnSpc>
              <a:spcBef>
                <a:spcPts val="95"/>
              </a:spcBef>
            </a:pPr>
            <a:r>
              <a:rPr spc="315" dirty="0"/>
              <a:t>Thank</a:t>
            </a:r>
            <a:r>
              <a:rPr spc="-345" dirty="0"/>
              <a:t> </a:t>
            </a:r>
            <a:r>
              <a:rPr spc="350" dirty="0"/>
              <a:t>you</a:t>
            </a:r>
            <a:r>
              <a:rPr spc="-340" dirty="0"/>
              <a:t> </a:t>
            </a:r>
            <a:r>
              <a:rPr spc="430" dirty="0"/>
              <a:t>very</a:t>
            </a:r>
            <a:r>
              <a:rPr spc="-340" dirty="0"/>
              <a:t> </a:t>
            </a:r>
            <a:r>
              <a:rPr spc="370" dirty="0"/>
              <a:t>much</a:t>
            </a:r>
            <a:r>
              <a:rPr spc="-340" dirty="0"/>
              <a:t> </a:t>
            </a:r>
            <a:br>
              <a:rPr lang="es-ES" spc="-340" dirty="0"/>
            </a:br>
            <a:r>
              <a:rPr spc="155" dirty="0"/>
              <a:t>for</a:t>
            </a:r>
            <a:r>
              <a:rPr spc="-340" dirty="0"/>
              <a:t> </a:t>
            </a:r>
            <a:r>
              <a:rPr spc="310" dirty="0"/>
              <a:t>your</a:t>
            </a:r>
            <a:r>
              <a:rPr spc="-340" dirty="0"/>
              <a:t> </a:t>
            </a:r>
            <a:r>
              <a:rPr spc="285" dirty="0"/>
              <a:t>attention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2675455"/>
            <a:ext cx="18288000" cy="4932680"/>
            <a:chOff x="0" y="2675455"/>
            <a:chExt cx="18288000" cy="4932680"/>
          </a:xfrm>
        </p:grpSpPr>
        <p:sp>
          <p:nvSpPr>
            <p:cNvPr id="5" name="object 5"/>
            <p:cNvSpPr/>
            <p:nvPr/>
          </p:nvSpPr>
          <p:spPr>
            <a:xfrm>
              <a:off x="0" y="2675455"/>
              <a:ext cx="1864995" cy="4932680"/>
            </a:xfrm>
            <a:custGeom>
              <a:avLst/>
              <a:gdLst/>
              <a:ahLst/>
              <a:cxnLst/>
              <a:rect l="l" t="t" r="r" b="b"/>
              <a:pathLst>
                <a:path w="1864995" h="4932680">
                  <a:moveTo>
                    <a:pt x="0" y="4932343"/>
                  </a:moveTo>
                  <a:lnTo>
                    <a:pt x="0" y="4025809"/>
                  </a:lnTo>
                  <a:lnTo>
                    <a:pt x="30291" y="4012021"/>
                  </a:lnTo>
                  <a:lnTo>
                    <a:pt x="71376" y="3991968"/>
                  </a:lnTo>
                  <a:lnTo>
                    <a:pt x="111835" y="3970857"/>
                  </a:lnTo>
                  <a:lnTo>
                    <a:pt x="151652" y="3948707"/>
                  </a:lnTo>
                  <a:lnTo>
                    <a:pt x="190807" y="3925535"/>
                  </a:lnTo>
                  <a:lnTo>
                    <a:pt x="229284" y="3901360"/>
                  </a:lnTo>
                  <a:lnTo>
                    <a:pt x="267064" y="3876199"/>
                  </a:lnTo>
                  <a:lnTo>
                    <a:pt x="304128" y="3850070"/>
                  </a:lnTo>
                  <a:lnTo>
                    <a:pt x="340460" y="3822993"/>
                  </a:lnTo>
                  <a:lnTo>
                    <a:pt x="376040" y="3794984"/>
                  </a:lnTo>
                  <a:lnTo>
                    <a:pt x="410852" y="3766061"/>
                  </a:lnTo>
                  <a:lnTo>
                    <a:pt x="444876" y="3736243"/>
                  </a:lnTo>
                  <a:lnTo>
                    <a:pt x="478095" y="3705548"/>
                  </a:lnTo>
                  <a:lnTo>
                    <a:pt x="510491" y="3673993"/>
                  </a:lnTo>
                  <a:lnTo>
                    <a:pt x="542045" y="3641598"/>
                  </a:lnTo>
                  <a:lnTo>
                    <a:pt x="572740" y="3608379"/>
                  </a:lnTo>
                  <a:lnTo>
                    <a:pt x="602558" y="3574355"/>
                  </a:lnTo>
                  <a:lnTo>
                    <a:pt x="631481" y="3539543"/>
                  </a:lnTo>
                  <a:lnTo>
                    <a:pt x="659490" y="3503963"/>
                  </a:lnTo>
                  <a:lnTo>
                    <a:pt x="686568" y="3467631"/>
                  </a:lnTo>
                  <a:lnTo>
                    <a:pt x="712696" y="3430567"/>
                  </a:lnTo>
                  <a:lnTo>
                    <a:pt x="737857" y="3392787"/>
                  </a:lnTo>
                  <a:lnTo>
                    <a:pt x="762032" y="3354310"/>
                  </a:lnTo>
                  <a:lnTo>
                    <a:pt x="785204" y="3315155"/>
                  </a:lnTo>
                  <a:lnTo>
                    <a:pt x="807354" y="3275338"/>
                  </a:lnTo>
                  <a:lnTo>
                    <a:pt x="828465" y="3234879"/>
                  </a:lnTo>
                  <a:lnTo>
                    <a:pt x="848518" y="3193794"/>
                  </a:lnTo>
                  <a:lnTo>
                    <a:pt x="867495" y="3152103"/>
                  </a:lnTo>
                  <a:lnTo>
                    <a:pt x="885379" y="3109823"/>
                  </a:lnTo>
                  <a:lnTo>
                    <a:pt x="902151" y="3066972"/>
                  </a:lnTo>
                  <a:lnTo>
                    <a:pt x="917793" y="3023568"/>
                  </a:lnTo>
                  <a:lnTo>
                    <a:pt x="932288" y="2979630"/>
                  </a:lnTo>
                  <a:lnTo>
                    <a:pt x="945617" y="2935175"/>
                  </a:lnTo>
                  <a:lnTo>
                    <a:pt x="957762" y="2890221"/>
                  </a:lnTo>
                  <a:lnTo>
                    <a:pt x="968705" y="2844787"/>
                  </a:lnTo>
                  <a:lnTo>
                    <a:pt x="978428" y="2798889"/>
                  </a:lnTo>
                  <a:lnTo>
                    <a:pt x="986913" y="2752548"/>
                  </a:lnTo>
                  <a:lnTo>
                    <a:pt x="994142" y="2705780"/>
                  </a:lnTo>
                  <a:lnTo>
                    <a:pt x="1000098" y="2658603"/>
                  </a:lnTo>
                  <a:lnTo>
                    <a:pt x="1004761" y="2611036"/>
                  </a:lnTo>
                  <a:lnTo>
                    <a:pt x="1008114" y="2563096"/>
                  </a:lnTo>
                  <a:lnTo>
                    <a:pt x="1010139" y="2514802"/>
                  </a:lnTo>
                  <a:lnTo>
                    <a:pt x="1010818" y="2466171"/>
                  </a:lnTo>
                  <a:lnTo>
                    <a:pt x="1010139" y="2417541"/>
                  </a:lnTo>
                  <a:lnTo>
                    <a:pt x="1008114" y="2369247"/>
                  </a:lnTo>
                  <a:lnTo>
                    <a:pt x="1004761" y="2321307"/>
                  </a:lnTo>
                  <a:lnTo>
                    <a:pt x="1000098" y="2273740"/>
                  </a:lnTo>
                  <a:lnTo>
                    <a:pt x="994142" y="2226563"/>
                  </a:lnTo>
                  <a:lnTo>
                    <a:pt x="986913" y="2179795"/>
                  </a:lnTo>
                  <a:lnTo>
                    <a:pt x="978428" y="2133453"/>
                  </a:lnTo>
                  <a:lnTo>
                    <a:pt x="968703" y="2087549"/>
                  </a:lnTo>
                  <a:lnTo>
                    <a:pt x="957762" y="2042122"/>
                  </a:lnTo>
                  <a:lnTo>
                    <a:pt x="945617" y="1997168"/>
                  </a:lnTo>
                  <a:lnTo>
                    <a:pt x="932288" y="1952713"/>
                  </a:lnTo>
                  <a:lnTo>
                    <a:pt x="917793" y="1908775"/>
                  </a:lnTo>
                  <a:lnTo>
                    <a:pt x="902151" y="1865371"/>
                  </a:lnTo>
                  <a:lnTo>
                    <a:pt x="885379" y="1822520"/>
                  </a:lnTo>
                  <a:lnTo>
                    <a:pt x="867495" y="1780240"/>
                  </a:lnTo>
                  <a:lnTo>
                    <a:pt x="848518" y="1738549"/>
                  </a:lnTo>
                  <a:lnTo>
                    <a:pt x="828465" y="1697464"/>
                  </a:lnTo>
                  <a:lnTo>
                    <a:pt x="807354" y="1657005"/>
                  </a:lnTo>
                  <a:lnTo>
                    <a:pt x="785204" y="1617188"/>
                  </a:lnTo>
                  <a:lnTo>
                    <a:pt x="762032" y="1578032"/>
                  </a:lnTo>
                  <a:lnTo>
                    <a:pt x="737857" y="1539556"/>
                  </a:lnTo>
                  <a:lnTo>
                    <a:pt x="712696" y="1501776"/>
                  </a:lnTo>
                  <a:lnTo>
                    <a:pt x="686568" y="1464712"/>
                  </a:lnTo>
                  <a:lnTo>
                    <a:pt x="659490" y="1428380"/>
                  </a:lnTo>
                  <a:lnTo>
                    <a:pt x="631481" y="1392800"/>
                  </a:lnTo>
                  <a:lnTo>
                    <a:pt x="602558" y="1357988"/>
                  </a:lnTo>
                  <a:lnTo>
                    <a:pt x="572740" y="1323964"/>
                  </a:lnTo>
                  <a:lnTo>
                    <a:pt x="542045" y="1290745"/>
                  </a:lnTo>
                  <a:lnTo>
                    <a:pt x="510491" y="1258349"/>
                  </a:lnTo>
                  <a:lnTo>
                    <a:pt x="478095" y="1226795"/>
                  </a:lnTo>
                  <a:lnTo>
                    <a:pt x="444876" y="1196100"/>
                  </a:lnTo>
                  <a:lnTo>
                    <a:pt x="410852" y="1166282"/>
                  </a:lnTo>
                  <a:lnTo>
                    <a:pt x="376040" y="1137359"/>
                  </a:lnTo>
                  <a:lnTo>
                    <a:pt x="340460" y="1109350"/>
                  </a:lnTo>
                  <a:lnTo>
                    <a:pt x="304128" y="1082272"/>
                  </a:lnTo>
                  <a:lnTo>
                    <a:pt x="267064" y="1056144"/>
                  </a:lnTo>
                  <a:lnTo>
                    <a:pt x="229284" y="1030983"/>
                  </a:lnTo>
                  <a:lnTo>
                    <a:pt x="190807" y="1006808"/>
                  </a:lnTo>
                  <a:lnTo>
                    <a:pt x="151652" y="983636"/>
                  </a:lnTo>
                  <a:lnTo>
                    <a:pt x="111835" y="961486"/>
                  </a:lnTo>
                  <a:lnTo>
                    <a:pt x="71376" y="940375"/>
                  </a:lnTo>
                  <a:lnTo>
                    <a:pt x="30291" y="920322"/>
                  </a:lnTo>
                  <a:lnTo>
                    <a:pt x="0" y="906534"/>
                  </a:lnTo>
                  <a:lnTo>
                    <a:pt x="0" y="0"/>
                  </a:lnTo>
                  <a:lnTo>
                    <a:pt x="42666" y="12430"/>
                  </a:lnTo>
                  <a:lnTo>
                    <a:pt x="86428" y="26042"/>
                  </a:lnTo>
                  <a:lnTo>
                    <a:pt x="129851" y="40410"/>
                  </a:lnTo>
                  <a:lnTo>
                    <a:pt x="172926" y="55528"/>
                  </a:lnTo>
                  <a:lnTo>
                    <a:pt x="215647" y="71388"/>
                  </a:lnTo>
                  <a:lnTo>
                    <a:pt x="258006" y="87982"/>
                  </a:lnTo>
                  <a:lnTo>
                    <a:pt x="299995" y="105302"/>
                  </a:lnTo>
                  <a:lnTo>
                    <a:pt x="341605" y="123340"/>
                  </a:lnTo>
                  <a:lnTo>
                    <a:pt x="382830" y="142089"/>
                  </a:lnTo>
                  <a:lnTo>
                    <a:pt x="423662" y="161542"/>
                  </a:lnTo>
                  <a:lnTo>
                    <a:pt x="464092" y="181689"/>
                  </a:lnTo>
                  <a:lnTo>
                    <a:pt x="504114" y="202524"/>
                  </a:lnTo>
                  <a:lnTo>
                    <a:pt x="543719" y="224039"/>
                  </a:lnTo>
                  <a:lnTo>
                    <a:pt x="582900" y="246226"/>
                  </a:lnTo>
                  <a:lnTo>
                    <a:pt x="621649" y="269077"/>
                  </a:lnTo>
                  <a:lnTo>
                    <a:pt x="659957" y="292585"/>
                  </a:lnTo>
                  <a:lnTo>
                    <a:pt x="697819" y="316742"/>
                  </a:lnTo>
                  <a:lnTo>
                    <a:pt x="735225" y="341539"/>
                  </a:lnTo>
                  <a:lnTo>
                    <a:pt x="772168" y="366970"/>
                  </a:lnTo>
                  <a:lnTo>
                    <a:pt x="808640" y="393027"/>
                  </a:lnTo>
                  <a:lnTo>
                    <a:pt x="844634" y="419701"/>
                  </a:lnTo>
                  <a:lnTo>
                    <a:pt x="880141" y="446986"/>
                  </a:lnTo>
                  <a:lnTo>
                    <a:pt x="915155" y="474873"/>
                  </a:lnTo>
                  <a:lnTo>
                    <a:pt x="949667" y="503355"/>
                  </a:lnTo>
                  <a:lnTo>
                    <a:pt x="983669" y="532423"/>
                  </a:lnTo>
                  <a:lnTo>
                    <a:pt x="1017154" y="562071"/>
                  </a:lnTo>
                  <a:lnTo>
                    <a:pt x="1050114" y="592290"/>
                  </a:lnTo>
                  <a:lnTo>
                    <a:pt x="1082541" y="623073"/>
                  </a:lnTo>
                  <a:lnTo>
                    <a:pt x="1114428" y="654412"/>
                  </a:lnTo>
                  <a:lnTo>
                    <a:pt x="1145767" y="686299"/>
                  </a:lnTo>
                  <a:lnTo>
                    <a:pt x="1176550" y="718726"/>
                  </a:lnTo>
                  <a:lnTo>
                    <a:pt x="1206769" y="751686"/>
                  </a:lnTo>
                  <a:lnTo>
                    <a:pt x="1236417" y="785171"/>
                  </a:lnTo>
                  <a:lnTo>
                    <a:pt x="1265485" y="819173"/>
                  </a:lnTo>
                  <a:lnTo>
                    <a:pt x="1293967" y="853685"/>
                  </a:lnTo>
                  <a:lnTo>
                    <a:pt x="1321854" y="888699"/>
                  </a:lnTo>
                  <a:lnTo>
                    <a:pt x="1349139" y="924206"/>
                  </a:lnTo>
                  <a:lnTo>
                    <a:pt x="1375813" y="960200"/>
                  </a:lnTo>
                  <a:lnTo>
                    <a:pt x="1401870" y="996672"/>
                  </a:lnTo>
                  <a:lnTo>
                    <a:pt x="1427301" y="1033615"/>
                  </a:lnTo>
                  <a:lnTo>
                    <a:pt x="1452099" y="1071021"/>
                  </a:lnTo>
                  <a:lnTo>
                    <a:pt x="1476255" y="1108883"/>
                  </a:lnTo>
                  <a:lnTo>
                    <a:pt x="1499763" y="1147191"/>
                  </a:lnTo>
                  <a:lnTo>
                    <a:pt x="1522614" y="1185940"/>
                  </a:lnTo>
                  <a:lnTo>
                    <a:pt x="1544801" y="1225121"/>
                  </a:lnTo>
                  <a:lnTo>
                    <a:pt x="1566316" y="1264726"/>
                  </a:lnTo>
                  <a:lnTo>
                    <a:pt x="1587151" y="1304748"/>
                  </a:lnTo>
                  <a:lnTo>
                    <a:pt x="1607298" y="1345178"/>
                  </a:lnTo>
                  <a:lnTo>
                    <a:pt x="1626751" y="1386010"/>
                  </a:lnTo>
                  <a:lnTo>
                    <a:pt x="1645500" y="1427235"/>
                  </a:lnTo>
                  <a:lnTo>
                    <a:pt x="1663538" y="1468846"/>
                  </a:lnTo>
                  <a:lnTo>
                    <a:pt x="1680858" y="1510834"/>
                  </a:lnTo>
                  <a:lnTo>
                    <a:pt x="1697452" y="1553193"/>
                  </a:lnTo>
                  <a:lnTo>
                    <a:pt x="1713312" y="1595914"/>
                  </a:lnTo>
                  <a:lnTo>
                    <a:pt x="1728430" y="1638989"/>
                  </a:lnTo>
                  <a:lnTo>
                    <a:pt x="1742798" y="1682412"/>
                  </a:lnTo>
                  <a:lnTo>
                    <a:pt x="1756410" y="1726174"/>
                  </a:lnTo>
                  <a:lnTo>
                    <a:pt x="1769256" y="1770267"/>
                  </a:lnTo>
                  <a:lnTo>
                    <a:pt x="1781330" y="1814684"/>
                  </a:lnTo>
                  <a:lnTo>
                    <a:pt x="1792623" y="1859416"/>
                  </a:lnTo>
                  <a:lnTo>
                    <a:pt x="1803128" y="1904457"/>
                  </a:lnTo>
                  <a:lnTo>
                    <a:pt x="1812837" y="1949799"/>
                  </a:lnTo>
                  <a:lnTo>
                    <a:pt x="1821743" y="1995433"/>
                  </a:lnTo>
                  <a:lnTo>
                    <a:pt x="1829837" y="2041352"/>
                  </a:lnTo>
                  <a:lnTo>
                    <a:pt x="1837113" y="2087556"/>
                  </a:lnTo>
                  <a:lnTo>
                    <a:pt x="1843560" y="2134015"/>
                  </a:lnTo>
                  <a:lnTo>
                    <a:pt x="1849173" y="2180742"/>
                  </a:lnTo>
                  <a:lnTo>
                    <a:pt x="1853944" y="2227724"/>
                  </a:lnTo>
                  <a:lnTo>
                    <a:pt x="1857865" y="2274952"/>
                  </a:lnTo>
                  <a:lnTo>
                    <a:pt x="1860928" y="2322418"/>
                  </a:lnTo>
                  <a:lnTo>
                    <a:pt x="1863126" y="2370116"/>
                  </a:lnTo>
                  <a:lnTo>
                    <a:pt x="1864450" y="2418036"/>
                  </a:lnTo>
                  <a:lnTo>
                    <a:pt x="1864893" y="2466171"/>
                  </a:lnTo>
                  <a:lnTo>
                    <a:pt x="1864436" y="2514802"/>
                  </a:lnTo>
                  <a:lnTo>
                    <a:pt x="1863126" y="2562227"/>
                  </a:lnTo>
                  <a:lnTo>
                    <a:pt x="1860928" y="2609925"/>
                  </a:lnTo>
                  <a:lnTo>
                    <a:pt x="1857865" y="2657391"/>
                  </a:lnTo>
                  <a:lnTo>
                    <a:pt x="1853944" y="2704619"/>
                  </a:lnTo>
                  <a:lnTo>
                    <a:pt x="1849173" y="2751601"/>
                  </a:lnTo>
                  <a:lnTo>
                    <a:pt x="1843482" y="2798889"/>
                  </a:lnTo>
                  <a:lnTo>
                    <a:pt x="1837112" y="2844794"/>
                  </a:lnTo>
                  <a:lnTo>
                    <a:pt x="1829837" y="2890991"/>
                  </a:lnTo>
                  <a:lnTo>
                    <a:pt x="1821743" y="2936910"/>
                  </a:lnTo>
                  <a:lnTo>
                    <a:pt x="1812837" y="2982544"/>
                  </a:lnTo>
                  <a:lnTo>
                    <a:pt x="1803128" y="3027885"/>
                  </a:lnTo>
                  <a:lnTo>
                    <a:pt x="1792623" y="3072926"/>
                  </a:lnTo>
                  <a:lnTo>
                    <a:pt x="1781330" y="3117659"/>
                  </a:lnTo>
                  <a:lnTo>
                    <a:pt x="1769256" y="3162076"/>
                  </a:lnTo>
                  <a:lnTo>
                    <a:pt x="1756410" y="3206169"/>
                  </a:lnTo>
                  <a:lnTo>
                    <a:pt x="1742798" y="3249931"/>
                  </a:lnTo>
                  <a:lnTo>
                    <a:pt x="1728430" y="3293354"/>
                  </a:lnTo>
                  <a:lnTo>
                    <a:pt x="1713312" y="3336429"/>
                  </a:lnTo>
                  <a:lnTo>
                    <a:pt x="1697452" y="3379150"/>
                  </a:lnTo>
                  <a:lnTo>
                    <a:pt x="1680858" y="3421509"/>
                  </a:lnTo>
                  <a:lnTo>
                    <a:pt x="1663538" y="3463497"/>
                  </a:lnTo>
                  <a:lnTo>
                    <a:pt x="1645500" y="3505108"/>
                  </a:lnTo>
                  <a:lnTo>
                    <a:pt x="1626751" y="3546333"/>
                  </a:lnTo>
                  <a:lnTo>
                    <a:pt x="1607298" y="3587165"/>
                  </a:lnTo>
                  <a:lnTo>
                    <a:pt x="1587151" y="3627595"/>
                  </a:lnTo>
                  <a:lnTo>
                    <a:pt x="1566316" y="3667617"/>
                  </a:lnTo>
                  <a:lnTo>
                    <a:pt x="1544801" y="3707222"/>
                  </a:lnTo>
                  <a:lnTo>
                    <a:pt x="1522614" y="3746403"/>
                  </a:lnTo>
                  <a:lnTo>
                    <a:pt x="1499763" y="3785151"/>
                  </a:lnTo>
                  <a:lnTo>
                    <a:pt x="1476255" y="3823460"/>
                  </a:lnTo>
                  <a:lnTo>
                    <a:pt x="1452099" y="3861322"/>
                  </a:lnTo>
                  <a:lnTo>
                    <a:pt x="1427301" y="3898728"/>
                  </a:lnTo>
                  <a:lnTo>
                    <a:pt x="1401870" y="3935671"/>
                  </a:lnTo>
                  <a:lnTo>
                    <a:pt x="1375813" y="3972143"/>
                  </a:lnTo>
                  <a:lnTo>
                    <a:pt x="1349139" y="4008137"/>
                  </a:lnTo>
                  <a:lnTo>
                    <a:pt x="1321854" y="4043644"/>
                  </a:lnTo>
                  <a:lnTo>
                    <a:pt x="1293967" y="4078658"/>
                  </a:lnTo>
                  <a:lnTo>
                    <a:pt x="1265485" y="4113170"/>
                  </a:lnTo>
                  <a:lnTo>
                    <a:pt x="1236417" y="4147172"/>
                  </a:lnTo>
                  <a:lnTo>
                    <a:pt x="1206769" y="4180657"/>
                  </a:lnTo>
                  <a:lnTo>
                    <a:pt x="1176550" y="4213617"/>
                  </a:lnTo>
                  <a:lnTo>
                    <a:pt x="1145767" y="4246044"/>
                  </a:lnTo>
                  <a:lnTo>
                    <a:pt x="1114428" y="4277931"/>
                  </a:lnTo>
                  <a:lnTo>
                    <a:pt x="1082541" y="4309270"/>
                  </a:lnTo>
                  <a:lnTo>
                    <a:pt x="1050114" y="4340053"/>
                  </a:lnTo>
                  <a:lnTo>
                    <a:pt x="1017154" y="4370272"/>
                  </a:lnTo>
                  <a:lnTo>
                    <a:pt x="983669" y="4399920"/>
                  </a:lnTo>
                  <a:lnTo>
                    <a:pt x="949667" y="4428988"/>
                  </a:lnTo>
                  <a:lnTo>
                    <a:pt x="915155" y="4457470"/>
                  </a:lnTo>
                  <a:lnTo>
                    <a:pt x="880141" y="4485357"/>
                  </a:lnTo>
                  <a:lnTo>
                    <a:pt x="844634" y="4512641"/>
                  </a:lnTo>
                  <a:lnTo>
                    <a:pt x="808640" y="4539316"/>
                  </a:lnTo>
                  <a:lnTo>
                    <a:pt x="772168" y="4565373"/>
                  </a:lnTo>
                  <a:lnTo>
                    <a:pt x="735225" y="4590804"/>
                  </a:lnTo>
                  <a:lnTo>
                    <a:pt x="697819" y="4615601"/>
                  </a:lnTo>
                  <a:lnTo>
                    <a:pt x="659957" y="4639758"/>
                  </a:lnTo>
                  <a:lnTo>
                    <a:pt x="621649" y="4663266"/>
                  </a:lnTo>
                  <a:lnTo>
                    <a:pt x="582900" y="4686117"/>
                  </a:lnTo>
                  <a:lnTo>
                    <a:pt x="543719" y="4708304"/>
                  </a:lnTo>
                  <a:lnTo>
                    <a:pt x="504114" y="4729819"/>
                  </a:lnTo>
                  <a:lnTo>
                    <a:pt x="464092" y="4750654"/>
                  </a:lnTo>
                  <a:lnTo>
                    <a:pt x="423662" y="4770801"/>
                  </a:lnTo>
                  <a:lnTo>
                    <a:pt x="382830" y="4790254"/>
                  </a:lnTo>
                  <a:lnTo>
                    <a:pt x="341605" y="4809003"/>
                  </a:lnTo>
                  <a:lnTo>
                    <a:pt x="299995" y="4827041"/>
                  </a:lnTo>
                  <a:lnTo>
                    <a:pt x="258006" y="4844361"/>
                  </a:lnTo>
                  <a:lnTo>
                    <a:pt x="215647" y="4860955"/>
                  </a:lnTo>
                  <a:lnTo>
                    <a:pt x="172926" y="4876815"/>
                  </a:lnTo>
                  <a:lnTo>
                    <a:pt x="129851" y="4891933"/>
                  </a:lnTo>
                  <a:lnTo>
                    <a:pt x="86428" y="4906301"/>
                  </a:lnTo>
                  <a:lnTo>
                    <a:pt x="42666" y="4919913"/>
                  </a:lnTo>
                  <a:lnTo>
                    <a:pt x="0" y="4932343"/>
                  </a:lnTo>
                  <a:close/>
                </a:path>
              </a:pathLst>
            </a:custGeom>
            <a:solidFill>
              <a:srgbClr val="FDD05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6908045" y="4972331"/>
              <a:ext cx="1380490" cy="342900"/>
            </a:xfrm>
            <a:custGeom>
              <a:avLst/>
              <a:gdLst/>
              <a:ahLst/>
              <a:cxnLst/>
              <a:rect l="l" t="t" r="r" b="b"/>
              <a:pathLst>
                <a:path w="1380490" h="342900">
                  <a:moveTo>
                    <a:pt x="1379953" y="342899"/>
                  </a:moveTo>
                  <a:lnTo>
                    <a:pt x="159260" y="342899"/>
                  </a:lnTo>
                  <a:lnTo>
                    <a:pt x="127617" y="338648"/>
                  </a:lnTo>
                  <a:lnTo>
                    <a:pt x="86091" y="321126"/>
                  </a:lnTo>
                  <a:lnTo>
                    <a:pt x="50910" y="293946"/>
                  </a:lnTo>
                  <a:lnTo>
                    <a:pt x="23731" y="258766"/>
                  </a:lnTo>
                  <a:lnTo>
                    <a:pt x="6208" y="217240"/>
                  </a:lnTo>
                  <a:lnTo>
                    <a:pt x="0" y="171026"/>
                  </a:lnTo>
                  <a:lnTo>
                    <a:pt x="6208" y="124812"/>
                  </a:lnTo>
                  <a:lnTo>
                    <a:pt x="23731" y="83286"/>
                  </a:lnTo>
                  <a:lnTo>
                    <a:pt x="50910" y="48105"/>
                  </a:lnTo>
                  <a:lnTo>
                    <a:pt x="86091" y="20926"/>
                  </a:lnTo>
                  <a:lnTo>
                    <a:pt x="127617" y="3403"/>
                  </a:lnTo>
                  <a:lnTo>
                    <a:pt x="152953" y="0"/>
                  </a:lnTo>
                  <a:lnTo>
                    <a:pt x="1379953" y="0"/>
                  </a:lnTo>
                  <a:lnTo>
                    <a:pt x="1379953" y="342899"/>
                  </a:lnTo>
                  <a:close/>
                </a:path>
              </a:pathLst>
            </a:custGeom>
            <a:solidFill>
              <a:srgbClr val="E6DBCA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302566" y="2563501"/>
            <a:ext cx="5683250" cy="4681855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87630" marR="80010" algn="ctr">
              <a:lnSpc>
                <a:spcPts val="8740"/>
              </a:lnSpc>
              <a:spcBef>
                <a:spcPts val="1814"/>
              </a:spcBef>
            </a:pPr>
            <a:r>
              <a:rPr sz="8700" b="1" spc="150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8700" b="1" spc="480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8700" b="1" spc="720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8700" b="1" spc="430" dirty="0">
                <a:solidFill>
                  <a:srgbClr val="FFFFFF"/>
                </a:solidFill>
                <a:latin typeface="Times New Roman"/>
                <a:cs typeface="Times New Roman"/>
              </a:rPr>
              <a:t>d</a:t>
            </a:r>
            <a:r>
              <a:rPr sz="8700" b="1" spc="650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8700" b="1" spc="425" dirty="0">
                <a:solidFill>
                  <a:srgbClr val="FFFFFF"/>
                </a:solidFill>
                <a:latin typeface="Times New Roman"/>
                <a:cs typeface="Times New Roman"/>
              </a:rPr>
              <a:t>c</a:t>
            </a:r>
            <a:r>
              <a:rPr sz="8700" b="1" spc="830" dirty="0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sz="8700" b="1" spc="650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8700" b="1" spc="465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8700" b="1" spc="-110" dirty="0">
                <a:solidFill>
                  <a:srgbClr val="FFFFFF"/>
                </a:solidFill>
                <a:latin typeface="Times New Roman"/>
                <a:cs typeface="Times New Roman"/>
              </a:rPr>
              <a:t>g  </a:t>
            </a:r>
            <a:r>
              <a:rPr sz="8700" b="1" spc="505" dirty="0">
                <a:solidFill>
                  <a:srgbClr val="FFFFFF"/>
                </a:solidFill>
                <a:latin typeface="Times New Roman"/>
                <a:cs typeface="Times New Roman"/>
              </a:rPr>
              <a:t>high</a:t>
            </a:r>
            <a:endParaRPr sz="8700">
              <a:latin typeface="Times New Roman"/>
              <a:cs typeface="Times New Roman"/>
            </a:endParaRPr>
          </a:p>
          <a:p>
            <a:pPr algn="ctr">
              <a:lnSpc>
                <a:spcPts val="7875"/>
              </a:lnSpc>
            </a:pPr>
            <a:r>
              <a:rPr sz="8700" b="1" spc="535" dirty="0">
                <a:solidFill>
                  <a:srgbClr val="FFFFFF"/>
                </a:solidFill>
                <a:latin typeface="Times New Roman"/>
                <a:cs typeface="Times New Roman"/>
              </a:rPr>
              <a:t>popularity</a:t>
            </a:r>
            <a:endParaRPr sz="8700">
              <a:latin typeface="Times New Roman"/>
              <a:cs typeface="Times New Roman"/>
            </a:endParaRPr>
          </a:p>
          <a:p>
            <a:pPr algn="ctr">
              <a:lnSpc>
                <a:spcPts val="9590"/>
              </a:lnSpc>
            </a:pPr>
            <a:r>
              <a:rPr sz="8700" b="1" spc="375" dirty="0">
                <a:solidFill>
                  <a:srgbClr val="FFFFFF"/>
                </a:solidFill>
                <a:latin typeface="Times New Roman"/>
                <a:cs typeface="Times New Roman"/>
              </a:rPr>
              <a:t>scores</a:t>
            </a:r>
            <a:endParaRPr sz="87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36389" y="922919"/>
            <a:ext cx="4153535" cy="177673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11450" spc="-72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sz="11450" spc="-1165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11450" spc="-100" dirty="0">
                <a:solidFill>
                  <a:srgbClr val="FFFFFF"/>
                </a:solidFill>
                <a:latin typeface="Times New Roman"/>
                <a:cs typeface="Times New Roman"/>
              </a:rPr>
              <a:t>u</a:t>
            </a:r>
            <a:r>
              <a:rPr sz="11450" spc="204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11450" spc="-950" dirty="0">
                <a:solidFill>
                  <a:srgbClr val="FFFFFF"/>
                </a:solidFill>
                <a:latin typeface="Times New Roman"/>
                <a:cs typeface="Times New Roman"/>
              </a:rPr>
              <a:t>c</a:t>
            </a:r>
            <a:r>
              <a:rPr sz="11450" spc="-675" dirty="0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sz="11450" spc="-370" dirty="0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endParaRPr sz="11450">
              <a:latin typeface="Times New Roman"/>
              <a:cs typeface="Times New Roman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5135013" y="44930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399" y="304799"/>
                </a:moveTo>
                <a:lnTo>
                  <a:pt x="108159" y="298239"/>
                </a:lnTo>
                <a:lnTo>
                  <a:pt x="67730" y="279115"/>
                </a:lnTo>
                <a:lnTo>
                  <a:pt x="34591" y="249082"/>
                </a:lnTo>
                <a:lnTo>
                  <a:pt x="11600" y="210720"/>
                </a:lnTo>
                <a:lnTo>
                  <a:pt x="732" y="167337"/>
                </a:lnTo>
                <a:lnTo>
                  <a:pt x="0" y="152399"/>
                </a:lnTo>
                <a:lnTo>
                  <a:pt x="183" y="144912"/>
                </a:lnTo>
                <a:lnTo>
                  <a:pt x="8904" y="101066"/>
                </a:lnTo>
                <a:lnTo>
                  <a:pt x="29995" y="61607"/>
                </a:lnTo>
                <a:lnTo>
                  <a:pt x="61607" y="29995"/>
                </a:lnTo>
                <a:lnTo>
                  <a:pt x="101065" y="8904"/>
                </a:lnTo>
                <a:lnTo>
                  <a:pt x="144912" y="183"/>
                </a:lnTo>
                <a:lnTo>
                  <a:pt x="152399" y="0"/>
                </a:lnTo>
                <a:lnTo>
                  <a:pt x="159886" y="183"/>
                </a:lnTo>
                <a:lnTo>
                  <a:pt x="203733" y="8904"/>
                </a:lnTo>
                <a:lnTo>
                  <a:pt x="243192" y="29995"/>
                </a:lnTo>
                <a:lnTo>
                  <a:pt x="274804" y="61607"/>
                </a:lnTo>
                <a:lnTo>
                  <a:pt x="295895" y="101066"/>
                </a:lnTo>
                <a:lnTo>
                  <a:pt x="304616" y="144912"/>
                </a:lnTo>
                <a:lnTo>
                  <a:pt x="304799" y="152399"/>
                </a:lnTo>
                <a:lnTo>
                  <a:pt x="304616" y="159887"/>
                </a:lnTo>
                <a:lnTo>
                  <a:pt x="295895" y="203733"/>
                </a:lnTo>
                <a:lnTo>
                  <a:pt x="274804" y="243192"/>
                </a:lnTo>
                <a:lnTo>
                  <a:pt x="243192" y="274804"/>
                </a:lnTo>
                <a:lnTo>
                  <a:pt x="203733" y="295895"/>
                </a:lnTo>
                <a:lnTo>
                  <a:pt x="159886" y="304616"/>
                </a:lnTo>
                <a:lnTo>
                  <a:pt x="152399" y="3047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5135013" y="609792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399" y="304799"/>
                </a:moveTo>
                <a:lnTo>
                  <a:pt x="108159" y="298239"/>
                </a:lnTo>
                <a:lnTo>
                  <a:pt x="67730" y="279115"/>
                </a:lnTo>
                <a:lnTo>
                  <a:pt x="34591" y="249082"/>
                </a:lnTo>
                <a:lnTo>
                  <a:pt x="11600" y="210720"/>
                </a:lnTo>
                <a:lnTo>
                  <a:pt x="732" y="167337"/>
                </a:lnTo>
                <a:lnTo>
                  <a:pt x="0" y="152399"/>
                </a:lnTo>
                <a:lnTo>
                  <a:pt x="183" y="144912"/>
                </a:lnTo>
                <a:lnTo>
                  <a:pt x="8904" y="101065"/>
                </a:lnTo>
                <a:lnTo>
                  <a:pt x="29995" y="61607"/>
                </a:lnTo>
                <a:lnTo>
                  <a:pt x="61607" y="29995"/>
                </a:lnTo>
                <a:lnTo>
                  <a:pt x="101065" y="8904"/>
                </a:lnTo>
                <a:lnTo>
                  <a:pt x="144912" y="183"/>
                </a:lnTo>
                <a:lnTo>
                  <a:pt x="152399" y="0"/>
                </a:lnTo>
                <a:lnTo>
                  <a:pt x="159886" y="183"/>
                </a:lnTo>
                <a:lnTo>
                  <a:pt x="203733" y="8904"/>
                </a:lnTo>
                <a:lnTo>
                  <a:pt x="243192" y="29995"/>
                </a:lnTo>
                <a:lnTo>
                  <a:pt x="274804" y="61607"/>
                </a:lnTo>
                <a:lnTo>
                  <a:pt x="295895" y="101065"/>
                </a:lnTo>
                <a:lnTo>
                  <a:pt x="304616" y="144912"/>
                </a:lnTo>
                <a:lnTo>
                  <a:pt x="304799" y="152399"/>
                </a:lnTo>
                <a:lnTo>
                  <a:pt x="304616" y="159886"/>
                </a:lnTo>
                <a:lnTo>
                  <a:pt x="295895" y="203733"/>
                </a:lnTo>
                <a:lnTo>
                  <a:pt x="274804" y="243192"/>
                </a:lnTo>
                <a:lnTo>
                  <a:pt x="243192" y="274804"/>
                </a:lnTo>
                <a:lnTo>
                  <a:pt x="203733" y="295895"/>
                </a:lnTo>
                <a:lnTo>
                  <a:pt x="159886" y="304616"/>
                </a:lnTo>
                <a:lnTo>
                  <a:pt x="152399" y="30479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943600" y="3562294"/>
            <a:ext cx="3399154" cy="3378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7100"/>
              </a:lnSpc>
              <a:spcBef>
                <a:spcPts val="100"/>
              </a:spcBef>
            </a:pPr>
            <a:r>
              <a:rPr sz="7000" spc="-875" dirty="0">
                <a:solidFill>
                  <a:srgbClr val="FFFFFF"/>
                </a:solidFill>
                <a:latin typeface="Tahoma"/>
                <a:cs typeface="Tahoma"/>
              </a:rPr>
              <a:t>W</a:t>
            </a:r>
            <a:r>
              <a:rPr sz="7000" spc="-8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7000" spc="-490" dirty="0">
                <a:solidFill>
                  <a:srgbClr val="FFFFFF"/>
                </a:solidFill>
                <a:latin typeface="Tahoma"/>
                <a:cs typeface="Tahoma"/>
              </a:rPr>
              <a:t>k</a:t>
            </a:r>
            <a:r>
              <a:rPr sz="7000" spc="-8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7000" spc="-440" dirty="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sz="7000" spc="-484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7000" spc="-459" dirty="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sz="7000" spc="-80" dirty="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sz="7000" spc="-150" dirty="0">
                <a:solidFill>
                  <a:srgbClr val="FFFFFF"/>
                </a:solidFill>
                <a:latin typeface="Tahoma"/>
                <a:cs typeface="Tahoma"/>
              </a:rPr>
              <a:t>a  </a:t>
            </a:r>
            <a:r>
              <a:rPr sz="7000" spc="-340" dirty="0">
                <a:solidFill>
                  <a:srgbClr val="FFFFFF"/>
                </a:solidFill>
                <a:latin typeface="Tahoma"/>
                <a:cs typeface="Tahoma"/>
              </a:rPr>
              <a:t>Spotify</a:t>
            </a:r>
            <a:endParaRPr sz="7000" dirty="0">
              <a:latin typeface="Tahoma"/>
              <a:cs typeface="Tahom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A2B7967-3DA9-44C2-148B-8432DFB6D2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354" y="7277100"/>
            <a:ext cx="16306800" cy="28003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object 58"/>
          <p:cNvSpPr txBox="1">
            <a:spLocks noGrp="1"/>
          </p:cNvSpPr>
          <p:nvPr>
            <p:ph type="title"/>
          </p:nvPr>
        </p:nvSpPr>
        <p:spPr>
          <a:xfrm>
            <a:off x="6583689" y="80838"/>
            <a:ext cx="4762500" cy="1670050"/>
          </a:xfrm>
          <a:prstGeom prst="rect">
            <a:avLst/>
          </a:prstGeom>
        </p:spPr>
        <p:txBody>
          <a:bodyPr vert="horz" wrap="square" lIns="0" tIns="1778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sz="10750" spc="-1090" dirty="0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sz="10750" spc="195" dirty="0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sz="10750" spc="-1095" dirty="0">
                <a:solidFill>
                  <a:srgbClr val="FFFFFF"/>
                </a:solidFill>
                <a:latin typeface="Times New Roman"/>
                <a:cs typeface="Times New Roman"/>
              </a:rPr>
              <a:t>o</a:t>
            </a:r>
            <a:r>
              <a:rPr sz="10750" spc="-90" dirty="0">
                <a:solidFill>
                  <a:srgbClr val="FFFFFF"/>
                </a:solidFill>
                <a:latin typeface="Times New Roman"/>
                <a:cs typeface="Times New Roman"/>
              </a:rPr>
              <a:t>u</a:t>
            </a:r>
            <a:r>
              <a:rPr sz="10750" spc="-525" dirty="0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sz="10750" spc="-355" dirty="0">
                <a:solidFill>
                  <a:srgbClr val="FFFFFF"/>
                </a:solidFill>
                <a:latin typeface="Times New Roman"/>
                <a:cs typeface="Times New Roman"/>
              </a:rPr>
              <a:t>i</a:t>
            </a:r>
            <a:r>
              <a:rPr sz="10750" spc="-190" dirty="0">
                <a:solidFill>
                  <a:srgbClr val="FFFFFF"/>
                </a:solidFill>
                <a:latin typeface="Times New Roman"/>
                <a:cs typeface="Times New Roman"/>
              </a:rPr>
              <a:t>n</a:t>
            </a:r>
            <a:r>
              <a:rPr sz="10750" spc="-780" dirty="0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endParaRPr sz="10750">
              <a:latin typeface="Times New Roman"/>
              <a:cs typeface="Times New Roman"/>
            </a:endParaRPr>
          </a:p>
        </p:txBody>
      </p:sp>
      <p:graphicFrame>
        <p:nvGraphicFramePr>
          <p:cNvPr id="60" name="Table 59">
            <a:extLst>
              <a:ext uri="{FF2B5EF4-FFF2-40B4-BE49-F238E27FC236}">
                <a16:creationId xmlns:a16="http://schemas.microsoft.com/office/drawing/2014/main" id="{1283C8D8-79EA-E896-A3E3-BC90CF1BC4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7811956"/>
              </p:ext>
            </p:extLst>
          </p:nvPr>
        </p:nvGraphicFramePr>
        <p:xfrm>
          <a:off x="2087561" y="2171700"/>
          <a:ext cx="14112878" cy="1504283"/>
        </p:xfrm>
        <a:graphic>
          <a:graphicData uri="http://schemas.openxmlformats.org/drawingml/2006/table">
            <a:tbl>
              <a:tblPr>
                <a:tableStyleId>{69C7853C-536D-4A76-A0AE-DD22124D55A5}</a:tableStyleId>
              </a:tblPr>
              <a:tblGrid>
                <a:gridCol w="1011806">
                  <a:extLst>
                    <a:ext uri="{9D8B030D-6E8A-4147-A177-3AD203B41FA5}">
                      <a16:colId xmlns:a16="http://schemas.microsoft.com/office/drawing/2014/main" val="319384616"/>
                    </a:ext>
                  </a:extLst>
                </a:gridCol>
                <a:gridCol w="419307">
                  <a:extLst>
                    <a:ext uri="{9D8B030D-6E8A-4147-A177-3AD203B41FA5}">
                      <a16:colId xmlns:a16="http://schemas.microsoft.com/office/drawing/2014/main" val="4029895762"/>
                    </a:ext>
                  </a:extLst>
                </a:gridCol>
                <a:gridCol w="601615">
                  <a:extLst>
                    <a:ext uri="{9D8B030D-6E8A-4147-A177-3AD203B41FA5}">
                      <a16:colId xmlns:a16="http://schemas.microsoft.com/office/drawing/2014/main" val="4019882097"/>
                    </a:ext>
                  </a:extLst>
                </a:gridCol>
                <a:gridCol w="674537">
                  <a:extLst>
                    <a:ext uri="{9D8B030D-6E8A-4147-A177-3AD203B41FA5}">
                      <a16:colId xmlns:a16="http://schemas.microsoft.com/office/drawing/2014/main" val="274852939"/>
                    </a:ext>
                  </a:extLst>
                </a:gridCol>
                <a:gridCol w="391961">
                  <a:extLst>
                    <a:ext uri="{9D8B030D-6E8A-4147-A177-3AD203B41FA5}">
                      <a16:colId xmlns:a16="http://schemas.microsoft.com/office/drawing/2014/main" val="6733748"/>
                    </a:ext>
                  </a:extLst>
                </a:gridCol>
                <a:gridCol w="437538">
                  <a:extLst>
                    <a:ext uri="{9D8B030D-6E8A-4147-A177-3AD203B41FA5}">
                      <a16:colId xmlns:a16="http://schemas.microsoft.com/office/drawing/2014/main" val="3004216408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3442643408"/>
                    </a:ext>
                  </a:extLst>
                </a:gridCol>
                <a:gridCol w="628961">
                  <a:extLst>
                    <a:ext uri="{9D8B030D-6E8A-4147-A177-3AD203B41FA5}">
                      <a16:colId xmlns:a16="http://schemas.microsoft.com/office/drawing/2014/main" val="2946259053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2877489834"/>
                    </a:ext>
                  </a:extLst>
                </a:gridCol>
                <a:gridCol w="975345">
                  <a:extLst>
                    <a:ext uri="{9D8B030D-6E8A-4147-A177-3AD203B41FA5}">
                      <a16:colId xmlns:a16="http://schemas.microsoft.com/office/drawing/2014/main" val="657821311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2713276926"/>
                    </a:ext>
                  </a:extLst>
                </a:gridCol>
                <a:gridCol w="419307">
                  <a:extLst>
                    <a:ext uri="{9D8B030D-6E8A-4147-A177-3AD203B41FA5}">
                      <a16:colId xmlns:a16="http://schemas.microsoft.com/office/drawing/2014/main" val="976522829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2119309813"/>
                    </a:ext>
                  </a:extLst>
                </a:gridCol>
                <a:gridCol w="574268">
                  <a:extLst>
                    <a:ext uri="{9D8B030D-6E8A-4147-A177-3AD203B41FA5}">
                      <a16:colId xmlns:a16="http://schemas.microsoft.com/office/drawing/2014/main" val="2379436231"/>
                    </a:ext>
                  </a:extLst>
                </a:gridCol>
                <a:gridCol w="510461">
                  <a:extLst>
                    <a:ext uri="{9D8B030D-6E8A-4147-A177-3AD203B41FA5}">
                      <a16:colId xmlns:a16="http://schemas.microsoft.com/office/drawing/2014/main" val="2335633307"/>
                    </a:ext>
                  </a:extLst>
                </a:gridCol>
                <a:gridCol w="537807">
                  <a:extLst>
                    <a:ext uri="{9D8B030D-6E8A-4147-A177-3AD203B41FA5}">
                      <a16:colId xmlns:a16="http://schemas.microsoft.com/office/drawing/2014/main" val="2315552195"/>
                    </a:ext>
                  </a:extLst>
                </a:gridCol>
                <a:gridCol w="512740">
                  <a:extLst>
                    <a:ext uri="{9D8B030D-6E8A-4147-A177-3AD203B41FA5}">
                      <a16:colId xmlns:a16="http://schemas.microsoft.com/office/drawing/2014/main" val="2836364669"/>
                    </a:ext>
                  </a:extLst>
                </a:gridCol>
                <a:gridCol w="510461">
                  <a:extLst>
                    <a:ext uri="{9D8B030D-6E8A-4147-A177-3AD203B41FA5}">
                      <a16:colId xmlns:a16="http://schemas.microsoft.com/office/drawing/2014/main" val="3982842965"/>
                    </a:ext>
                  </a:extLst>
                </a:gridCol>
                <a:gridCol w="683653">
                  <a:extLst>
                    <a:ext uri="{9D8B030D-6E8A-4147-A177-3AD203B41FA5}">
                      <a16:colId xmlns:a16="http://schemas.microsoft.com/office/drawing/2014/main" val="1173022686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3822853704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1688432566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2837882920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445438816"/>
                    </a:ext>
                  </a:extLst>
                </a:gridCol>
                <a:gridCol w="710999">
                  <a:extLst>
                    <a:ext uri="{9D8B030D-6E8A-4147-A177-3AD203B41FA5}">
                      <a16:colId xmlns:a16="http://schemas.microsoft.com/office/drawing/2014/main" val="2662585009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735731986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2714640645"/>
                    </a:ext>
                  </a:extLst>
                </a:gridCol>
                <a:gridCol w="410192">
                  <a:extLst>
                    <a:ext uri="{9D8B030D-6E8A-4147-A177-3AD203B41FA5}">
                      <a16:colId xmlns:a16="http://schemas.microsoft.com/office/drawing/2014/main" val="501708446"/>
                    </a:ext>
                  </a:extLst>
                </a:gridCol>
              </a:tblGrid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Feature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Opera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A Capella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Alternative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Blues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Dance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Pop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Electronic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R&amp;B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Children's music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Folk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Anime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Rap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Classical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Reggae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Hip-Hop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Comedy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Country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Reggaeton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Ska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Indie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Rock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Soul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Soundtrack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Jazz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World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Movie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2566543590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Acousticnesss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0.084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2500753933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danceability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-0.088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0.073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0.073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0.059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0.057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0.069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0.073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0.073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0.061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0.092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0.097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0.097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0.061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759829758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duration_ms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-0.28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-0.085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0.069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1795402913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energy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0.051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0.057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0.14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0.19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-0.083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-0.073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-0.073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-0.12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2104226277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instrumentalness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-0.053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-0.064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-0.075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-0.064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-0.059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0.15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-0.055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-0.076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-0.071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-0.14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-0.098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0.088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1329271091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liveness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-0.061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-0.052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-0.055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-0.059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-0.22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-0.0853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-0.051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685518929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loudness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0.11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0.14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0.055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0.087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0.22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0.051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1229616786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speechiness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-0.099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-0.09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-0.082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-0.14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-0.084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-0.085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-0.069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-0.12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2566288960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tempo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-0.16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-0.053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-0.063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2779550478"/>
                  </a:ext>
                </a:extLst>
              </a:tr>
              <a:tr h="136753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1" u="none" strike="noStrike">
                          <a:solidFill>
                            <a:srgbClr val="000000"/>
                          </a:solidFill>
                          <a:effectLst/>
                        </a:rPr>
                        <a:t>valence</a:t>
                      </a:r>
                      <a:endParaRPr lang="en-GB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0.18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0.066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-0.12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0.052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-0.061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>
                          <a:solidFill>
                            <a:srgbClr val="000000"/>
                          </a:solidFill>
                          <a:effectLst/>
                        </a:rPr>
                        <a:t>-0.056</a:t>
                      </a:r>
                      <a:endParaRPr lang="en-GB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8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-0.21</a:t>
                      </a:r>
                      <a:endParaRPr lang="en-GB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38" marR="6838" marT="6838" marB="0" anchor="ctr"/>
                </a:tc>
                <a:extLst>
                  <a:ext uri="{0D108BD9-81ED-4DB2-BD59-A6C34878D82A}">
                    <a16:rowId xmlns:a16="http://schemas.microsoft.com/office/drawing/2014/main" val="1041416603"/>
                  </a:ext>
                </a:extLst>
              </a:tr>
            </a:tbl>
          </a:graphicData>
        </a:graphic>
      </p:graphicFrame>
      <p:graphicFrame>
        <p:nvGraphicFramePr>
          <p:cNvPr id="61" name="Table 60">
            <a:extLst>
              <a:ext uri="{FF2B5EF4-FFF2-40B4-BE49-F238E27FC236}">
                <a16:creationId xmlns:a16="http://schemas.microsoft.com/office/drawing/2014/main" id="{6253B12E-DA42-6417-9F6E-1EB4A88630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4467123"/>
              </p:ext>
            </p:extLst>
          </p:nvPr>
        </p:nvGraphicFramePr>
        <p:xfrm>
          <a:off x="2312035" y="5143500"/>
          <a:ext cx="13663930" cy="4543425"/>
        </p:xfrm>
        <a:graphic>
          <a:graphicData uri="http://schemas.openxmlformats.org/drawingml/2006/table">
            <a:tbl>
              <a:tblPr/>
              <a:tblGrid>
                <a:gridCol w="918584">
                  <a:extLst>
                    <a:ext uri="{9D8B030D-6E8A-4147-A177-3AD203B41FA5}">
                      <a16:colId xmlns:a16="http://schemas.microsoft.com/office/drawing/2014/main" val="1125684948"/>
                    </a:ext>
                  </a:extLst>
                </a:gridCol>
                <a:gridCol w="380876">
                  <a:extLst>
                    <a:ext uri="{9D8B030D-6E8A-4147-A177-3AD203B41FA5}">
                      <a16:colId xmlns:a16="http://schemas.microsoft.com/office/drawing/2014/main" val="4125148332"/>
                    </a:ext>
                  </a:extLst>
                </a:gridCol>
                <a:gridCol w="649730">
                  <a:extLst>
                    <a:ext uri="{9D8B030D-6E8A-4147-A177-3AD203B41FA5}">
                      <a16:colId xmlns:a16="http://schemas.microsoft.com/office/drawing/2014/main" val="2783750900"/>
                    </a:ext>
                  </a:extLst>
                </a:gridCol>
                <a:gridCol w="649730">
                  <a:extLst>
                    <a:ext uri="{9D8B030D-6E8A-4147-A177-3AD203B41FA5}">
                      <a16:colId xmlns:a16="http://schemas.microsoft.com/office/drawing/2014/main" val="2935148594"/>
                    </a:ext>
                  </a:extLst>
                </a:gridCol>
                <a:gridCol w="571314">
                  <a:extLst>
                    <a:ext uri="{9D8B030D-6E8A-4147-A177-3AD203B41FA5}">
                      <a16:colId xmlns:a16="http://schemas.microsoft.com/office/drawing/2014/main" val="1725978939"/>
                    </a:ext>
                  </a:extLst>
                </a:gridCol>
                <a:gridCol w="918584">
                  <a:extLst>
                    <a:ext uri="{9D8B030D-6E8A-4147-A177-3AD203B41FA5}">
                      <a16:colId xmlns:a16="http://schemas.microsoft.com/office/drawing/2014/main" val="1773826388"/>
                    </a:ext>
                  </a:extLst>
                </a:gridCol>
                <a:gridCol w="616123">
                  <a:extLst>
                    <a:ext uri="{9D8B030D-6E8A-4147-A177-3AD203B41FA5}">
                      <a16:colId xmlns:a16="http://schemas.microsoft.com/office/drawing/2014/main" val="1254315073"/>
                    </a:ext>
                  </a:extLst>
                </a:gridCol>
                <a:gridCol w="571314">
                  <a:extLst>
                    <a:ext uri="{9D8B030D-6E8A-4147-A177-3AD203B41FA5}">
                      <a16:colId xmlns:a16="http://schemas.microsoft.com/office/drawing/2014/main" val="3141041890"/>
                    </a:ext>
                  </a:extLst>
                </a:gridCol>
                <a:gridCol w="548910">
                  <a:extLst>
                    <a:ext uri="{9D8B030D-6E8A-4147-A177-3AD203B41FA5}">
                      <a16:colId xmlns:a16="http://schemas.microsoft.com/office/drawing/2014/main" val="2835294352"/>
                    </a:ext>
                  </a:extLst>
                </a:gridCol>
                <a:gridCol w="918584">
                  <a:extLst>
                    <a:ext uri="{9D8B030D-6E8A-4147-A177-3AD203B41FA5}">
                      <a16:colId xmlns:a16="http://schemas.microsoft.com/office/drawing/2014/main" val="1434694012"/>
                    </a:ext>
                  </a:extLst>
                </a:gridCol>
                <a:gridCol w="294059">
                  <a:extLst>
                    <a:ext uri="{9D8B030D-6E8A-4147-A177-3AD203B41FA5}">
                      <a16:colId xmlns:a16="http://schemas.microsoft.com/office/drawing/2014/main" val="1428124081"/>
                    </a:ext>
                  </a:extLst>
                </a:gridCol>
                <a:gridCol w="403281">
                  <a:extLst>
                    <a:ext uri="{9D8B030D-6E8A-4147-A177-3AD203B41FA5}">
                      <a16:colId xmlns:a16="http://schemas.microsoft.com/office/drawing/2014/main" val="2257313259"/>
                    </a:ext>
                  </a:extLst>
                </a:gridCol>
                <a:gridCol w="294059">
                  <a:extLst>
                    <a:ext uri="{9D8B030D-6E8A-4147-A177-3AD203B41FA5}">
                      <a16:colId xmlns:a16="http://schemas.microsoft.com/office/drawing/2014/main" val="99821497"/>
                    </a:ext>
                  </a:extLst>
                </a:gridCol>
                <a:gridCol w="495699">
                  <a:extLst>
                    <a:ext uri="{9D8B030D-6E8A-4147-A177-3AD203B41FA5}">
                      <a16:colId xmlns:a16="http://schemas.microsoft.com/office/drawing/2014/main" val="1224908133"/>
                    </a:ext>
                  </a:extLst>
                </a:gridCol>
                <a:gridCol w="436887">
                  <a:extLst>
                    <a:ext uri="{9D8B030D-6E8A-4147-A177-3AD203B41FA5}">
                      <a16:colId xmlns:a16="http://schemas.microsoft.com/office/drawing/2014/main" val="1099639733"/>
                    </a:ext>
                  </a:extLst>
                </a:gridCol>
                <a:gridCol w="492898">
                  <a:extLst>
                    <a:ext uri="{9D8B030D-6E8A-4147-A177-3AD203B41FA5}">
                      <a16:colId xmlns:a16="http://schemas.microsoft.com/office/drawing/2014/main" val="3426810818"/>
                    </a:ext>
                  </a:extLst>
                </a:gridCol>
                <a:gridCol w="492898">
                  <a:extLst>
                    <a:ext uri="{9D8B030D-6E8A-4147-A177-3AD203B41FA5}">
                      <a16:colId xmlns:a16="http://schemas.microsoft.com/office/drawing/2014/main" val="4045598631"/>
                    </a:ext>
                  </a:extLst>
                </a:gridCol>
                <a:gridCol w="470494">
                  <a:extLst>
                    <a:ext uri="{9D8B030D-6E8A-4147-A177-3AD203B41FA5}">
                      <a16:colId xmlns:a16="http://schemas.microsoft.com/office/drawing/2014/main" val="991929097"/>
                    </a:ext>
                  </a:extLst>
                </a:gridCol>
                <a:gridCol w="616123">
                  <a:extLst>
                    <a:ext uri="{9D8B030D-6E8A-4147-A177-3AD203B41FA5}">
                      <a16:colId xmlns:a16="http://schemas.microsoft.com/office/drawing/2014/main" val="3389227354"/>
                    </a:ext>
                  </a:extLst>
                </a:gridCol>
                <a:gridCol w="294059">
                  <a:extLst>
                    <a:ext uri="{9D8B030D-6E8A-4147-A177-3AD203B41FA5}">
                      <a16:colId xmlns:a16="http://schemas.microsoft.com/office/drawing/2014/main" val="2639424207"/>
                    </a:ext>
                  </a:extLst>
                </a:gridCol>
                <a:gridCol w="327665">
                  <a:extLst>
                    <a:ext uri="{9D8B030D-6E8A-4147-A177-3AD203B41FA5}">
                      <a16:colId xmlns:a16="http://schemas.microsoft.com/office/drawing/2014/main" val="360664871"/>
                    </a:ext>
                  </a:extLst>
                </a:gridCol>
                <a:gridCol w="302460">
                  <a:extLst>
                    <a:ext uri="{9D8B030D-6E8A-4147-A177-3AD203B41FA5}">
                      <a16:colId xmlns:a16="http://schemas.microsoft.com/office/drawing/2014/main" val="173342974"/>
                    </a:ext>
                  </a:extLst>
                </a:gridCol>
                <a:gridCol w="294059">
                  <a:extLst>
                    <a:ext uri="{9D8B030D-6E8A-4147-A177-3AD203B41FA5}">
                      <a16:colId xmlns:a16="http://schemas.microsoft.com/office/drawing/2014/main" val="1846698683"/>
                    </a:ext>
                  </a:extLst>
                </a:gridCol>
                <a:gridCol w="638527">
                  <a:extLst>
                    <a:ext uri="{9D8B030D-6E8A-4147-A177-3AD203B41FA5}">
                      <a16:colId xmlns:a16="http://schemas.microsoft.com/office/drawing/2014/main" val="3205374512"/>
                    </a:ext>
                  </a:extLst>
                </a:gridCol>
                <a:gridCol w="294059">
                  <a:extLst>
                    <a:ext uri="{9D8B030D-6E8A-4147-A177-3AD203B41FA5}">
                      <a16:colId xmlns:a16="http://schemas.microsoft.com/office/drawing/2014/main" val="1124263470"/>
                    </a:ext>
                  </a:extLst>
                </a:gridCol>
                <a:gridCol w="380876">
                  <a:extLst>
                    <a:ext uri="{9D8B030D-6E8A-4147-A177-3AD203B41FA5}">
                      <a16:colId xmlns:a16="http://schemas.microsoft.com/office/drawing/2014/main" val="2425093122"/>
                    </a:ext>
                  </a:extLst>
                </a:gridCol>
                <a:gridCol w="392078">
                  <a:extLst>
                    <a:ext uri="{9D8B030D-6E8A-4147-A177-3AD203B41FA5}">
                      <a16:colId xmlns:a16="http://schemas.microsoft.com/office/drawing/2014/main" val="4110769216"/>
                    </a:ext>
                  </a:extLst>
                </a:gridCol>
              </a:tblGrid>
              <a:tr h="168275"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 Capella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Alternative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Blues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Dance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Pop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Electronic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R&amp;B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Children's music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Folk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Anime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Rap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Classical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Reggae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Hip-Hop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Comedy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Reggaeton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Ska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Rock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Soul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Soundtrack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Jazz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World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Movie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1065928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Opera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9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05580975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 Capella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1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5089468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Alternative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8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09673311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Blues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8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553047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Dance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1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8268617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Pop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8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8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8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8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9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9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5131008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Electronic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D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D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916609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R&amp;B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1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3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D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5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8776488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Children's music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8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26410881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Folk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1160364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Anime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8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6734691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Rap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D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C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5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01072532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Classical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CC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6391589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Reggae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7D1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9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D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4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7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CC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0537260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Hip-Hop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D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0C6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6C6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4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6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C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3920735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Comedy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9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0963820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6042524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Reggaeton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7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67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9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6533169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Ska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CC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4828381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Indie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07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8682923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Rock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0D4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6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E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8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7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0285264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Soul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C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9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5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C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9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24981126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Soundtrack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1930422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Jazz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6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DA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8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7939045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World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BE5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57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F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0.52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DF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5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CC0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D7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2076482"/>
                  </a:ext>
                </a:extLst>
              </a:tr>
              <a:tr h="16827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Movie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</a:t>
                      </a: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3CC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414" marR="8414" marT="8414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2267079"/>
                  </a:ext>
                </a:extLst>
              </a:tr>
            </a:tbl>
          </a:graphicData>
        </a:graphic>
      </p:graphicFrame>
      <p:sp>
        <p:nvSpPr>
          <p:cNvPr id="62" name="Arrow: Down 61">
            <a:extLst>
              <a:ext uri="{FF2B5EF4-FFF2-40B4-BE49-F238E27FC236}">
                <a16:creationId xmlns:a16="http://schemas.microsoft.com/office/drawing/2014/main" id="{24D29D58-28DB-76FD-C352-75B4027E994B}"/>
              </a:ext>
            </a:extLst>
          </p:cNvPr>
          <p:cNvSpPr/>
          <p:nvPr/>
        </p:nvSpPr>
        <p:spPr>
          <a:xfrm>
            <a:off x="8698239" y="3936274"/>
            <a:ext cx="533400" cy="990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671179" y="144227"/>
            <a:ext cx="2319655" cy="11518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400" spc="-570" dirty="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sz="7400" spc="-515" dirty="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sz="7400" spc="-565" dirty="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sz="7400" spc="-515" dirty="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sz="7400" spc="95" dirty="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sz="7400" spc="30" dirty="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endParaRPr sz="7400">
              <a:latin typeface="Tahoma"/>
              <a:cs typeface="Tahom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FB545D1-AA3A-CC2E-C1B9-073329651A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6344" y="1562100"/>
            <a:ext cx="9869323" cy="7848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62000" y="2717214"/>
            <a:ext cx="10306049" cy="564832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71179" y="144228"/>
            <a:ext cx="2916555" cy="11518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400" spc="-15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7400" spc="-101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7400" spc="-9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7400" spc="-107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7400" spc="-61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7400" spc="-13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7400" spc="-680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endParaRPr sz="7400" dirty="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91761" y="1848859"/>
            <a:ext cx="421767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25" dirty="0">
                <a:solidFill>
                  <a:srgbClr val="008037"/>
                </a:solidFill>
                <a:latin typeface="Tahoma"/>
                <a:cs typeface="Tahoma"/>
              </a:rPr>
              <a:t>Influential</a:t>
            </a:r>
            <a:r>
              <a:rPr sz="3400" b="1" spc="-160" dirty="0">
                <a:solidFill>
                  <a:srgbClr val="008037"/>
                </a:solidFill>
                <a:latin typeface="Tahoma"/>
                <a:cs typeface="Tahoma"/>
              </a:rPr>
              <a:t> </a:t>
            </a:r>
            <a:r>
              <a:rPr sz="3400" b="1" spc="10" dirty="0">
                <a:solidFill>
                  <a:srgbClr val="008037"/>
                </a:solidFill>
                <a:latin typeface="Tahoma"/>
                <a:cs typeface="Tahoma"/>
              </a:rPr>
              <a:t>features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1414772" y="428874"/>
            <a:ext cx="5488940" cy="160845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065" marR="5080" indent="97790" algn="ctr">
              <a:lnSpc>
                <a:spcPct val="117300"/>
              </a:lnSpc>
              <a:spcBef>
                <a:spcPts val="90"/>
              </a:spcBef>
            </a:pPr>
            <a:r>
              <a:rPr sz="2950" dirty="0">
                <a:solidFill>
                  <a:srgbClr val="FDD059"/>
                </a:solidFill>
                <a:latin typeface="Tahoma"/>
                <a:cs typeface="Tahoma"/>
              </a:rPr>
              <a:t>'Alternative','Blues','Anime', </a:t>
            </a:r>
            <a:r>
              <a:rPr sz="2950" spc="5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950" spc="40" dirty="0">
                <a:solidFill>
                  <a:srgbClr val="FDD059"/>
                </a:solidFill>
                <a:latin typeface="Tahoma"/>
                <a:cs typeface="Tahoma"/>
              </a:rPr>
              <a:t>'Children’s</a:t>
            </a:r>
            <a:r>
              <a:rPr sz="2950" spc="-150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950" spc="-10" dirty="0">
                <a:solidFill>
                  <a:srgbClr val="FDD059"/>
                </a:solidFill>
                <a:latin typeface="Tahoma"/>
                <a:cs typeface="Tahoma"/>
              </a:rPr>
              <a:t>Music','Indie',</a:t>
            </a:r>
            <a:r>
              <a:rPr sz="2950" spc="-150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950" dirty="0">
                <a:solidFill>
                  <a:srgbClr val="FDD059"/>
                </a:solidFill>
                <a:latin typeface="Tahoma"/>
                <a:cs typeface="Tahoma"/>
              </a:rPr>
              <a:t>'Dance', </a:t>
            </a:r>
            <a:r>
              <a:rPr sz="2950" spc="-905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950" spc="-15" dirty="0">
                <a:solidFill>
                  <a:srgbClr val="FDD059"/>
                </a:solidFill>
                <a:latin typeface="Tahoma"/>
                <a:cs typeface="Tahoma"/>
              </a:rPr>
              <a:t>'A</a:t>
            </a:r>
            <a:r>
              <a:rPr sz="2950" spc="-155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950" spc="40" dirty="0">
                <a:solidFill>
                  <a:srgbClr val="FDD059"/>
                </a:solidFill>
                <a:latin typeface="Tahoma"/>
                <a:cs typeface="Tahoma"/>
              </a:rPr>
              <a:t>Capella'</a:t>
            </a:r>
            <a:endParaRPr sz="2950" dirty="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414772" y="3265485"/>
            <a:ext cx="6743053" cy="30213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639445" algn="ctr">
              <a:lnSpc>
                <a:spcPct val="100000"/>
              </a:lnSpc>
              <a:spcBef>
                <a:spcPts val="100"/>
              </a:spcBef>
            </a:pPr>
            <a:r>
              <a:rPr sz="3400" b="1" spc="-5" dirty="0">
                <a:solidFill>
                  <a:srgbClr val="008037"/>
                </a:solidFill>
                <a:latin typeface="Tahoma"/>
                <a:cs typeface="Tahoma"/>
              </a:rPr>
              <a:t>Conclusion</a:t>
            </a:r>
            <a:endParaRPr sz="3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4150" dirty="0">
              <a:latin typeface="Tahoma"/>
              <a:cs typeface="Tahom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sz="3000" spc="25" dirty="0">
                <a:solidFill>
                  <a:srgbClr val="FFFFFF"/>
                </a:solidFill>
                <a:latin typeface="Tahoma"/>
                <a:cs typeface="Tahoma"/>
              </a:rPr>
              <a:t>Danceability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between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0.35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0.75</a:t>
            </a:r>
            <a:endParaRPr lang="es-ES" sz="3000" spc="5" dirty="0">
              <a:latin typeface="Tahoma"/>
              <a:cs typeface="Tahom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Energy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between</a:t>
            </a:r>
            <a:r>
              <a:rPr sz="3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0.</a:t>
            </a:r>
            <a:r>
              <a:rPr lang="es-ES" sz="3000" spc="5" dirty="0">
                <a:solidFill>
                  <a:srgbClr val="FFFFFF"/>
                </a:solidFill>
                <a:latin typeface="Tahoma"/>
                <a:cs typeface="Tahoma"/>
              </a:rPr>
              <a:t>55</a:t>
            </a:r>
            <a:r>
              <a:rPr sz="3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3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5" dirty="0">
                <a:solidFill>
                  <a:srgbClr val="FFFFFF"/>
                </a:solidFill>
                <a:latin typeface="Tahoma"/>
                <a:cs typeface="Tahoma"/>
              </a:rPr>
              <a:t>0.8</a:t>
            </a:r>
            <a:endParaRPr lang="es-ES" sz="3000" dirty="0">
              <a:latin typeface="Tahoma"/>
              <a:cs typeface="Tahom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Model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: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Logistic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Regression</a:t>
            </a:r>
            <a:b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</a:br>
            <a:r>
              <a:rPr sz="3000" spc="-50" dirty="0">
                <a:solidFill>
                  <a:srgbClr val="FFFFFF"/>
                </a:solidFill>
                <a:latin typeface="Tahoma"/>
                <a:cs typeface="Tahoma"/>
              </a:rPr>
              <a:t>Recall:</a:t>
            </a:r>
            <a:r>
              <a:rPr sz="3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-120" dirty="0">
                <a:solidFill>
                  <a:srgbClr val="FFFFFF"/>
                </a:solidFill>
                <a:latin typeface="Tahoma"/>
                <a:cs typeface="Tahoma"/>
              </a:rPr>
              <a:t>58</a:t>
            </a:r>
            <a:r>
              <a:rPr sz="3000" spc="-120" dirty="0">
                <a:solidFill>
                  <a:srgbClr val="FFFFFF"/>
                </a:solidFill>
                <a:latin typeface="Tahoma"/>
                <a:cs typeface="Tahoma"/>
              </a:rPr>
              <a:t>%</a:t>
            </a:r>
            <a:endParaRPr sz="3000" dirty="0">
              <a:latin typeface="Tahoma"/>
              <a:cs typeface="Tahoma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812CE23-0394-CE4B-790D-C0732CF19A37}"/>
              </a:ext>
            </a:extLst>
          </p:cNvPr>
          <p:cNvSpPr/>
          <p:nvPr/>
        </p:nvSpPr>
        <p:spPr>
          <a:xfrm>
            <a:off x="2895600" y="4152899"/>
            <a:ext cx="1981200" cy="933449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FF11419-0EAF-BC1F-EC06-12D480DE20E7}"/>
              </a:ext>
            </a:extLst>
          </p:cNvPr>
          <p:cNvSpPr/>
          <p:nvPr/>
        </p:nvSpPr>
        <p:spPr>
          <a:xfrm>
            <a:off x="8610600" y="4152899"/>
            <a:ext cx="1371600" cy="83820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71179" y="144227"/>
            <a:ext cx="2916555" cy="11518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400" spc="-15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7400" spc="-101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7400" spc="-9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7400" spc="-107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7400" spc="-61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7400" spc="-13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7400" spc="-680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endParaRPr sz="7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148" y="2105717"/>
            <a:ext cx="421767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25" dirty="0">
                <a:solidFill>
                  <a:srgbClr val="008037"/>
                </a:solidFill>
                <a:latin typeface="Tahoma"/>
                <a:cs typeface="Tahoma"/>
              </a:rPr>
              <a:t>Influential</a:t>
            </a:r>
            <a:r>
              <a:rPr sz="3400" b="1" spc="-160" dirty="0">
                <a:solidFill>
                  <a:srgbClr val="008037"/>
                </a:solidFill>
                <a:latin typeface="Tahoma"/>
                <a:cs typeface="Tahoma"/>
              </a:rPr>
              <a:t> </a:t>
            </a:r>
            <a:r>
              <a:rPr sz="3400" b="1" spc="10" dirty="0">
                <a:solidFill>
                  <a:srgbClr val="008037"/>
                </a:solidFill>
                <a:latin typeface="Tahoma"/>
                <a:cs typeface="Tahoma"/>
              </a:rPr>
              <a:t>features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043826" y="547771"/>
            <a:ext cx="5035550" cy="95059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699260" marR="5080" indent="-1687195">
              <a:lnSpc>
                <a:spcPct val="116700"/>
              </a:lnSpc>
              <a:spcBef>
                <a:spcPts val="95"/>
              </a:spcBef>
            </a:pPr>
            <a:r>
              <a:rPr sz="2600" spc="-40" dirty="0">
                <a:solidFill>
                  <a:srgbClr val="FDD059"/>
                </a:solidFill>
                <a:latin typeface="Tahoma"/>
                <a:cs typeface="Tahoma"/>
              </a:rPr>
              <a:t>'Rap',</a:t>
            </a:r>
            <a:r>
              <a:rPr sz="2600" spc="-135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600" spc="20" dirty="0">
                <a:solidFill>
                  <a:srgbClr val="FDD059"/>
                </a:solidFill>
                <a:latin typeface="Tahoma"/>
                <a:cs typeface="Tahoma"/>
              </a:rPr>
              <a:t>'Hip-Hop',</a:t>
            </a:r>
            <a:r>
              <a:rPr sz="2600" spc="-135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600" spc="5" dirty="0">
                <a:solidFill>
                  <a:srgbClr val="FDD059"/>
                </a:solidFill>
                <a:latin typeface="Tahoma"/>
                <a:cs typeface="Tahoma"/>
              </a:rPr>
              <a:t>'Electronic',</a:t>
            </a:r>
            <a:r>
              <a:rPr sz="2600" spc="-135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600" spc="-20" dirty="0">
                <a:solidFill>
                  <a:srgbClr val="FDD059"/>
                </a:solidFill>
                <a:latin typeface="Tahoma"/>
                <a:cs typeface="Tahoma"/>
              </a:rPr>
              <a:t>'Soul', </a:t>
            </a:r>
            <a:r>
              <a:rPr sz="2600" spc="-800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600" spc="5" dirty="0">
                <a:solidFill>
                  <a:srgbClr val="FDD059"/>
                </a:solidFill>
                <a:latin typeface="Tahoma"/>
                <a:cs typeface="Tahoma"/>
              </a:rPr>
              <a:t>'Reggaeton'</a:t>
            </a:r>
            <a:endParaRPr sz="26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811000" y="3009855"/>
            <a:ext cx="6118225" cy="29520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19710" algn="ctr">
              <a:lnSpc>
                <a:spcPct val="100000"/>
              </a:lnSpc>
              <a:spcBef>
                <a:spcPts val="100"/>
              </a:spcBef>
            </a:pPr>
            <a:r>
              <a:rPr sz="3400" b="1" spc="-5" dirty="0">
                <a:solidFill>
                  <a:srgbClr val="008037"/>
                </a:solidFill>
                <a:latin typeface="Tahoma"/>
                <a:cs typeface="Tahoma"/>
              </a:rPr>
              <a:t>Conclusion</a:t>
            </a:r>
            <a:endParaRPr sz="3400" dirty="0">
              <a:latin typeface="Tahoma"/>
              <a:cs typeface="Tahom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3700" dirty="0">
              <a:latin typeface="Tahoma"/>
              <a:cs typeface="Tahom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3000" dirty="0">
                <a:solidFill>
                  <a:srgbClr val="FFFFFF"/>
                </a:solidFill>
                <a:latin typeface="Tahoma"/>
                <a:cs typeface="Tahoma"/>
              </a:rPr>
              <a:t>Liveliness</a:t>
            </a:r>
            <a:r>
              <a:rPr lang="en-GB"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GB" sz="3000" spc="50" dirty="0">
                <a:solidFill>
                  <a:srgbClr val="FFFFFF"/>
                </a:solidFill>
                <a:latin typeface="Tahoma"/>
                <a:cs typeface="Tahoma"/>
              </a:rPr>
              <a:t>between</a:t>
            </a:r>
            <a:r>
              <a:rPr lang="en-GB" sz="3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GB" sz="3000" spc="5" dirty="0">
                <a:solidFill>
                  <a:srgbClr val="FFFFFF"/>
                </a:solidFill>
                <a:latin typeface="Tahoma"/>
                <a:cs typeface="Tahoma"/>
              </a:rPr>
              <a:t>0.15</a:t>
            </a:r>
            <a:r>
              <a:rPr lang="en-GB" sz="3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GB" sz="3000" spc="75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lang="en-GB" sz="3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n-GB" sz="3000" spc="5" dirty="0">
                <a:solidFill>
                  <a:srgbClr val="FFFFFF"/>
                </a:solidFill>
                <a:latin typeface="Tahoma"/>
                <a:cs typeface="Tahoma"/>
              </a:rPr>
              <a:t>0.3</a:t>
            </a: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GB" sz="3000" spc="5" dirty="0">
                <a:solidFill>
                  <a:srgbClr val="FFFFFF"/>
                </a:solidFill>
                <a:latin typeface="Tahoma"/>
                <a:cs typeface="Tahoma"/>
              </a:rPr>
              <a:t>Energy 0.41 and 0.7</a:t>
            </a:r>
            <a:endParaRPr lang="en-GB" sz="3000" dirty="0">
              <a:latin typeface="Tahoma"/>
              <a:cs typeface="Tahom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Model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: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Logistic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Regression</a:t>
            </a:r>
            <a:b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</a:b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Recall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:</a:t>
            </a:r>
            <a:r>
              <a:rPr lang="es-ES" sz="3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-120" dirty="0">
                <a:solidFill>
                  <a:srgbClr val="FFFFFF"/>
                </a:solidFill>
                <a:latin typeface="Tahoma"/>
                <a:cs typeface="Tahoma"/>
              </a:rPr>
              <a:t>59</a:t>
            </a:r>
            <a:r>
              <a:rPr sz="3000" spc="-120" dirty="0">
                <a:solidFill>
                  <a:srgbClr val="FFFFFF"/>
                </a:solidFill>
                <a:latin typeface="Tahoma"/>
                <a:cs typeface="Tahoma"/>
              </a:rPr>
              <a:t>%</a:t>
            </a:r>
            <a:endParaRPr sz="3000" dirty="0">
              <a:latin typeface="Tahoma"/>
              <a:cs typeface="Tahom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AB53D74-C8A1-694E-09F9-DFF3CA683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955530"/>
            <a:ext cx="10515600" cy="6425317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10BBDBC2-A046-A28B-B5BA-D5E777571A8B}"/>
              </a:ext>
            </a:extLst>
          </p:cNvPr>
          <p:cNvSpPr/>
          <p:nvPr/>
        </p:nvSpPr>
        <p:spPr>
          <a:xfrm>
            <a:off x="4800600" y="5448300"/>
            <a:ext cx="609600" cy="8382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734425-1F55-05B0-BF4D-441631206509}"/>
              </a:ext>
            </a:extLst>
          </p:cNvPr>
          <p:cNvSpPr/>
          <p:nvPr/>
        </p:nvSpPr>
        <p:spPr>
          <a:xfrm>
            <a:off x="9220200" y="5448300"/>
            <a:ext cx="838200" cy="8382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71179" y="144228"/>
            <a:ext cx="2916555" cy="11518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400" spc="-15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7400" spc="-101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7400" spc="-9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7400" spc="-107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7400" spc="-61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7400" spc="-13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7400" spc="-68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7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16148" y="1592002"/>
            <a:ext cx="421767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25" dirty="0">
                <a:solidFill>
                  <a:srgbClr val="008037"/>
                </a:solidFill>
                <a:latin typeface="Tahoma"/>
                <a:cs typeface="Tahoma"/>
              </a:rPr>
              <a:t>Influential</a:t>
            </a:r>
            <a:r>
              <a:rPr sz="3400" b="1" spc="-160" dirty="0">
                <a:solidFill>
                  <a:srgbClr val="008037"/>
                </a:solidFill>
                <a:latin typeface="Tahoma"/>
                <a:cs typeface="Tahoma"/>
              </a:rPr>
              <a:t> </a:t>
            </a:r>
            <a:r>
              <a:rPr sz="3400" b="1" spc="10" dirty="0">
                <a:solidFill>
                  <a:srgbClr val="008037"/>
                </a:solidFill>
                <a:latin typeface="Tahoma"/>
                <a:cs typeface="Tahoma"/>
              </a:rPr>
              <a:t>features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688467" y="580294"/>
            <a:ext cx="3515360" cy="8115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073785" marR="5080" indent="-1061720">
              <a:lnSpc>
                <a:spcPct val="117200"/>
              </a:lnSpc>
              <a:spcBef>
                <a:spcPts val="90"/>
              </a:spcBef>
            </a:pPr>
            <a:r>
              <a:rPr sz="2200" spc="-15" dirty="0">
                <a:solidFill>
                  <a:srgbClr val="FDD059"/>
                </a:solidFill>
                <a:latin typeface="Tahoma"/>
                <a:cs typeface="Tahoma"/>
              </a:rPr>
              <a:t>'R&amp;B',</a:t>
            </a:r>
            <a:r>
              <a:rPr sz="2200" spc="-95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200" spc="-10" dirty="0">
                <a:solidFill>
                  <a:srgbClr val="FDD059"/>
                </a:solidFill>
                <a:latin typeface="Tahoma"/>
                <a:cs typeface="Tahoma"/>
              </a:rPr>
              <a:t>'Reggae','Pop','World', </a:t>
            </a:r>
            <a:r>
              <a:rPr sz="2200" spc="-675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2200" spc="-40" dirty="0">
                <a:solidFill>
                  <a:srgbClr val="FDD059"/>
                </a:solidFill>
                <a:latin typeface="Tahoma"/>
                <a:cs typeface="Tahoma"/>
              </a:rPr>
              <a:t>'Jazz','Rock'</a:t>
            </a:r>
            <a:endParaRPr sz="2200" dirty="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252854" y="2575772"/>
            <a:ext cx="238696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5" dirty="0">
                <a:solidFill>
                  <a:srgbClr val="008037"/>
                </a:solidFill>
                <a:latin typeface="Tahoma"/>
                <a:cs typeface="Tahoma"/>
              </a:rPr>
              <a:t>Conclusion</a:t>
            </a:r>
            <a:endParaRPr sz="3400" dirty="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819629" y="4246431"/>
            <a:ext cx="5900420" cy="2026196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457200" indent="-45720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sz="3000" spc="25" dirty="0">
                <a:solidFill>
                  <a:srgbClr val="FFFFFF"/>
                </a:solidFill>
                <a:latin typeface="Tahoma"/>
                <a:cs typeface="Tahoma"/>
              </a:rPr>
              <a:t>Danceability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between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20" dirty="0">
                <a:solidFill>
                  <a:srgbClr val="FFFFFF"/>
                </a:solidFill>
                <a:latin typeface="Tahoma"/>
                <a:cs typeface="Tahoma"/>
              </a:rPr>
              <a:t>0.</a:t>
            </a:r>
            <a:r>
              <a:rPr lang="es-ES" sz="3000" spc="-20" dirty="0">
                <a:solidFill>
                  <a:srgbClr val="FFFFFF"/>
                </a:solidFill>
                <a:latin typeface="Tahoma"/>
                <a:cs typeface="Tahoma"/>
              </a:rPr>
              <a:t>45</a:t>
            </a:r>
            <a:r>
              <a:rPr sz="3000" spc="-16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sz="3000" spc="-17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" dirty="0">
                <a:solidFill>
                  <a:srgbClr val="FFFFFF"/>
                </a:solidFill>
                <a:latin typeface="Tahoma"/>
                <a:cs typeface="Tahoma"/>
              </a:rPr>
              <a:t>0.65</a:t>
            </a:r>
            <a:endParaRPr lang="es-ES" sz="3000" dirty="0">
              <a:latin typeface="Tahoma"/>
              <a:cs typeface="Tahoma"/>
            </a:endParaRPr>
          </a:p>
          <a:p>
            <a:pPr marL="457200" indent="-45720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Model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: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Logistic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Regression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50" dirty="0">
                <a:solidFill>
                  <a:srgbClr val="FFFFFF"/>
                </a:solidFill>
                <a:latin typeface="Tahoma"/>
                <a:cs typeface="Tahoma"/>
              </a:rPr>
              <a:t>Recall:</a:t>
            </a:r>
            <a:r>
              <a:rPr sz="3000" spc="-18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-100" dirty="0">
                <a:solidFill>
                  <a:srgbClr val="FFFFFF"/>
                </a:solidFill>
                <a:latin typeface="Tahoma"/>
                <a:cs typeface="Tahoma"/>
              </a:rPr>
              <a:t>62</a:t>
            </a:r>
            <a:r>
              <a:rPr sz="3000" spc="-100" dirty="0">
                <a:solidFill>
                  <a:srgbClr val="FFFFFF"/>
                </a:solidFill>
                <a:latin typeface="Tahoma"/>
                <a:cs typeface="Tahoma"/>
              </a:rPr>
              <a:t>%</a:t>
            </a:r>
            <a:endParaRPr sz="3000" dirty="0">
              <a:latin typeface="Tahoma"/>
              <a:cs typeface="Tahoma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F44A705-94BB-0611-1526-157C169571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575772"/>
            <a:ext cx="10363200" cy="6289713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35B49C2-546F-7015-C442-AC3C5B2E9089}"/>
              </a:ext>
            </a:extLst>
          </p:cNvPr>
          <p:cNvSpPr/>
          <p:nvPr/>
        </p:nvSpPr>
        <p:spPr>
          <a:xfrm>
            <a:off x="4724400" y="4686300"/>
            <a:ext cx="685800" cy="762000"/>
          </a:xfrm>
          <a:prstGeom prst="rect">
            <a:avLst/>
          </a:prstGeom>
          <a:noFill/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  <p:bldP spid="1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671179" y="144227"/>
            <a:ext cx="2916555" cy="115189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7400" spc="-15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7400" spc="-1019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7400" spc="-90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7400" spc="-107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7400" spc="-61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7400" spc="-13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7400" spc="-680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endParaRPr sz="7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629467" y="1592000"/>
            <a:ext cx="4217670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25" dirty="0">
                <a:solidFill>
                  <a:srgbClr val="008037"/>
                </a:solidFill>
                <a:latin typeface="Tahoma"/>
                <a:cs typeface="Tahoma"/>
              </a:rPr>
              <a:t>Influential</a:t>
            </a:r>
            <a:r>
              <a:rPr sz="3400" b="1" spc="-160" dirty="0">
                <a:solidFill>
                  <a:srgbClr val="008037"/>
                </a:solidFill>
                <a:latin typeface="Tahoma"/>
                <a:cs typeface="Tahoma"/>
              </a:rPr>
              <a:t> </a:t>
            </a:r>
            <a:r>
              <a:rPr sz="3400" b="1" spc="10" dirty="0">
                <a:solidFill>
                  <a:srgbClr val="008037"/>
                </a:solidFill>
                <a:latin typeface="Tahoma"/>
                <a:cs typeface="Tahoma"/>
              </a:rPr>
              <a:t>features</a:t>
            </a:r>
            <a:endParaRPr sz="3400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2711806" y="420315"/>
            <a:ext cx="3054350" cy="1116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8580" marR="5080" indent="-56515">
              <a:lnSpc>
                <a:spcPct val="115500"/>
              </a:lnSpc>
              <a:spcBef>
                <a:spcPts val="100"/>
              </a:spcBef>
            </a:pPr>
            <a:r>
              <a:rPr sz="3100" spc="-5" dirty="0">
                <a:solidFill>
                  <a:srgbClr val="FDD059"/>
                </a:solidFill>
                <a:latin typeface="Tahoma"/>
                <a:cs typeface="Tahoma"/>
              </a:rPr>
              <a:t>'Opera','Comedy', </a:t>
            </a:r>
            <a:r>
              <a:rPr sz="3100" spc="-955" dirty="0">
                <a:solidFill>
                  <a:srgbClr val="FDD059"/>
                </a:solidFill>
                <a:latin typeface="Tahoma"/>
                <a:cs typeface="Tahoma"/>
              </a:rPr>
              <a:t> </a:t>
            </a:r>
            <a:r>
              <a:rPr sz="3100" spc="-5" dirty="0">
                <a:solidFill>
                  <a:srgbClr val="FDD059"/>
                </a:solidFill>
                <a:latin typeface="Tahoma"/>
                <a:cs typeface="Tahoma"/>
              </a:rPr>
              <a:t>'Classical','Movie'</a:t>
            </a:r>
            <a:endParaRPr sz="3100" dirty="0">
              <a:latin typeface="Tahoma"/>
              <a:cs typeface="Tahoma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3379191" y="2838629"/>
            <a:ext cx="2386965" cy="5435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400" b="1" spc="-5" dirty="0">
                <a:solidFill>
                  <a:srgbClr val="008037"/>
                </a:solidFill>
                <a:latin typeface="Tahoma"/>
                <a:cs typeface="Tahoma"/>
              </a:rPr>
              <a:t>Conclusion</a:t>
            </a:r>
            <a:endParaRPr sz="3400" dirty="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2877800" y="4224368"/>
            <a:ext cx="3767422" cy="2026196"/>
          </a:xfrm>
          <a:prstGeom prst="rect">
            <a:avLst/>
          </a:prstGeom>
        </p:spPr>
        <p:txBody>
          <a:bodyPr vert="horz" wrap="square" lIns="0" tIns="88900" rIns="0" bIns="0" rtlCol="0">
            <a:spAutoFit/>
          </a:bodyPr>
          <a:lstStyle/>
          <a:p>
            <a:pPr marL="457200" indent="-45720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sz="3000" dirty="0">
                <a:solidFill>
                  <a:srgbClr val="FFFFFF"/>
                </a:solidFill>
                <a:latin typeface="Tahoma"/>
                <a:cs typeface="Tahoma"/>
              </a:rPr>
              <a:t>Energy</a:t>
            </a:r>
            <a:r>
              <a:rPr sz="3000" spc="-195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50" dirty="0">
                <a:solidFill>
                  <a:srgbClr val="FFFFFF"/>
                </a:solidFill>
                <a:latin typeface="Tahoma"/>
                <a:cs typeface="Tahoma"/>
              </a:rPr>
              <a:t>towards</a:t>
            </a:r>
            <a:r>
              <a:rPr sz="3000" spc="-19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70" dirty="0">
                <a:solidFill>
                  <a:srgbClr val="FFFFFF"/>
                </a:solidFill>
                <a:latin typeface="Tahoma"/>
                <a:cs typeface="Tahoma"/>
              </a:rPr>
              <a:t>1</a:t>
            </a:r>
            <a:endParaRPr lang="es-ES" sz="3000" dirty="0">
              <a:latin typeface="Tahoma"/>
              <a:cs typeface="Tahoma"/>
            </a:endParaRPr>
          </a:p>
          <a:p>
            <a:pPr marL="457200" indent="-457200">
              <a:lnSpc>
                <a:spcPct val="100000"/>
              </a:lnSpc>
              <a:spcBef>
                <a:spcPts val="700"/>
              </a:spcBef>
              <a:buFont typeface="Arial" panose="020B0604020202020204" pitchFamily="34" charset="0"/>
              <a:buChar char="•"/>
            </a:pP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Model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: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Logistic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lang="es-ES" sz="3000" spc="-50" dirty="0" err="1">
                <a:solidFill>
                  <a:srgbClr val="FFFFFF"/>
                </a:solidFill>
                <a:latin typeface="Tahoma"/>
                <a:cs typeface="Tahoma"/>
              </a:rPr>
              <a:t>Regression</a:t>
            </a:r>
            <a: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br>
              <a:rPr lang="es-ES" sz="3000" spc="-50" dirty="0">
                <a:solidFill>
                  <a:srgbClr val="FFFFFF"/>
                </a:solidFill>
                <a:latin typeface="Tahoma"/>
                <a:cs typeface="Tahoma"/>
              </a:rPr>
            </a:br>
            <a:r>
              <a:rPr sz="3000" spc="-50" dirty="0">
                <a:solidFill>
                  <a:srgbClr val="FFFFFF"/>
                </a:solidFill>
                <a:latin typeface="Tahoma"/>
                <a:cs typeface="Tahoma"/>
              </a:rPr>
              <a:t>Recall:</a:t>
            </a:r>
            <a:r>
              <a:rPr sz="3000" spc="-160" dirty="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sz="3000" spc="-120" dirty="0">
                <a:solidFill>
                  <a:srgbClr val="FFFFFF"/>
                </a:solidFill>
                <a:latin typeface="Tahoma"/>
                <a:cs typeface="Tahoma"/>
              </a:rPr>
              <a:t>6</a:t>
            </a:r>
            <a:r>
              <a:rPr lang="es-ES" sz="3000" spc="-120" dirty="0">
                <a:solidFill>
                  <a:srgbClr val="FFFFFF"/>
                </a:solidFill>
                <a:latin typeface="Tahoma"/>
                <a:cs typeface="Tahoma"/>
              </a:rPr>
              <a:t>5</a:t>
            </a:r>
            <a:r>
              <a:rPr sz="3000" spc="-120" dirty="0">
                <a:solidFill>
                  <a:srgbClr val="FFFFFF"/>
                </a:solidFill>
                <a:latin typeface="Tahoma"/>
                <a:cs typeface="Tahoma"/>
              </a:rPr>
              <a:t>%</a:t>
            </a:r>
            <a:endParaRPr sz="3000" dirty="0">
              <a:latin typeface="Tahoma"/>
              <a:cs typeface="Tahoma"/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650332D-9C6A-1664-2B39-29147AAD1B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820123"/>
            <a:ext cx="10325100" cy="56673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9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651</TotalTime>
  <Words>771</Words>
  <Application>Microsoft Office PowerPoint</Application>
  <PresentationFormat>Custom</PresentationFormat>
  <Paragraphs>514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Arial</vt:lpstr>
      <vt:lpstr>Calibri</vt:lpstr>
      <vt:lpstr>Lucida Sans Unicode</vt:lpstr>
      <vt:lpstr>Microsoft Sans Serif</vt:lpstr>
      <vt:lpstr>Tahoma</vt:lpstr>
      <vt:lpstr>Times New Roman</vt:lpstr>
      <vt:lpstr>Verdana</vt:lpstr>
      <vt:lpstr>Wingdings</vt:lpstr>
      <vt:lpstr>Office Theme</vt:lpstr>
      <vt:lpstr>MAY 27, 2022</vt:lpstr>
      <vt:lpstr>PowerPoint Presentation</vt:lpstr>
      <vt:lpstr>PowerPoint Presentation</vt:lpstr>
      <vt:lpstr>Grouping</vt:lpstr>
      <vt:lpstr>Result</vt:lpstr>
      <vt:lpstr>Group 1</vt:lpstr>
      <vt:lpstr>Group 2</vt:lpstr>
      <vt:lpstr>Group 3</vt:lpstr>
      <vt:lpstr>Group 4</vt:lpstr>
      <vt:lpstr>Group 5</vt:lpstr>
      <vt:lpstr>Group 6</vt:lpstr>
      <vt:lpstr>Project</vt:lpstr>
      <vt:lpstr>Thank you very much 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MAY 27, 2022</dc:title>
  <dc:creator>Usuario</dc:creator>
  <cp:lastModifiedBy>BARRIOLA ARRANZ, MARÍA LAURA</cp:lastModifiedBy>
  <cp:revision>38</cp:revision>
  <dcterms:created xsi:type="dcterms:W3CDTF">2022-05-27T02:23:52Z</dcterms:created>
  <dcterms:modified xsi:type="dcterms:W3CDTF">2022-05-27T13:16:13Z</dcterms:modified>
</cp:coreProperties>
</file>